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3" r:id="rId1"/>
  </p:sldMasterIdLst>
  <p:notesMasterIdLst>
    <p:notesMasterId r:id="rId57"/>
  </p:notesMasterIdLst>
  <p:sldIdLst>
    <p:sldId id="256" r:id="rId2"/>
    <p:sldId id="1078" r:id="rId3"/>
    <p:sldId id="1079" r:id="rId4"/>
    <p:sldId id="1066" r:id="rId5"/>
    <p:sldId id="1081" r:id="rId6"/>
    <p:sldId id="1068" r:id="rId7"/>
    <p:sldId id="273" r:id="rId8"/>
    <p:sldId id="1069" r:id="rId9"/>
    <p:sldId id="1082" r:id="rId10"/>
    <p:sldId id="291" r:id="rId11"/>
    <p:sldId id="292" r:id="rId12"/>
    <p:sldId id="294" r:id="rId13"/>
    <p:sldId id="298" r:id="rId14"/>
    <p:sldId id="299" r:id="rId15"/>
    <p:sldId id="300" r:id="rId16"/>
    <p:sldId id="301" r:id="rId17"/>
    <p:sldId id="302" r:id="rId18"/>
    <p:sldId id="303" r:id="rId19"/>
    <p:sldId id="304" r:id="rId20"/>
    <p:sldId id="1067" r:id="rId21"/>
    <p:sldId id="269" r:id="rId22"/>
    <p:sldId id="268" r:id="rId23"/>
    <p:sldId id="310" r:id="rId24"/>
    <p:sldId id="275" r:id="rId25"/>
    <p:sldId id="276" r:id="rId26"/>
    <p:sldId id="277" r:id="rId27"/>
    <p:sldId id="278" r:id="rId28"/>
    <p:sldId id="279" r:id="rId29"/>
    <p:sldId id="280" r:id="rId30"/>
    <p:sldId id="281" r:id="rId31"/>
    <p:sldId id="309" r:id="rId32"/>
    <p:sldId id="274" r:id="rId33"/>
    <p:sldId id="282" r:id="rId34"/>
    <p:sldId id="307" r:id="rId35"/>
    <p:sldId id="1083" r:id="rId36"/>
    <p:sldId id="285" r:id="rId37"/>
    <p:sldId id="284" r:id="rId38"/>
    <p:sldId id="287" r:id="rId39"/>
    <p:sldId id="308" r:id="rId40"/>
    <p:sldId id="533" r:id="rId41"/>
    <p:sldId id="491" r:id="rId42"/>
    <p:sldId id="535" r:id="rId43"/>
    <p:sldId id="536" r:id="rId44"/>
    <p:sldId id="538" r:id="rId45"/>
    <p:sldId id="497" r:id="rId46"/>
    <p:sldId id="1072" r:id="rId47"/>
    <p:sldId id="498" r:id="rId48"/>
    <p:sldId id="523" r:id="rId49"/>
    <p:sldId id="524" r:id="rId50"/>
    <p:sldId id="525" r:id="rId51"/>
    <p:sldId id="526" r:id="rId52"/>
    <p:sldId id="528" r:id="rId53"/>
    <p:sldId id="501" r:id="rId54"/>
    <p:sldId id="1073" r:id="rId55"/>
    <p:sldId id="1080" r:id="rId5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9006"/>
    <a:srgbClr val="E008D3"/>
    <a:srgbClr val="E042C4"/>
    <a:srgbClr val="9EE08B"/>
    <a:srgbClr val="E0D21F"/>
    <a:srgbClr val="779355"/>
    <a:srgbClr val="82E0DB"/>
    <a:srgbClr val="936147"/>
    <a:srgbClr val="008040"/>
    <a:srgbClr val="271E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42"/>
    <p:restoredTop sz="88707"/>
  </p:normalViewPr>
  <p:slideViewPr>
    <p:cSldViewPr snapToGrid="0" snapToObjects="1">
      <p:cViewPr varScale="1">
        <p:scale>
          <a:sx n="113" d="100"/>
          <a:sy n="113" d="100"/>
        </p:scale>
        <p:origin x="2544"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0DF1B9D-1594-6349-9CDA-D830B4E3E04A}" type="datetimeFigureOut">
              <a:rPr lang="en-US" smtClean="0"/>
              <a:t>10/25/21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ECC54C-4FAE-9040-9F1E-7CB873F8A131}" type="slidenum">
              <a:rPr lang="en-US" smtClean="0"/>
              <a:t>‹#›</a:t>
            </a:fld>
            <a:endParaRPr lang="en-US"/>
          </a:p>
        </p:txBody>
      </p:sp>
    </p:spTree>
    <p:extLst>
      <p:ext uri="{BB962C8B-B14F-4D97-AF65-F5344CB8AC3E}">
        <p14:creationId xmlns:p14="http://schemas.microsoft.com/office/powerpoint/2010/main" val="225518516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hannel9.msdn.com/achievements/visualstudio"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forestapp.cc"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todoist.com/karma"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habitica.com"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uxplanet.org/wizard-design-pattern-8c86e14f2a38"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http://</a:t>
            </a:r>
            <a:r>
              <a:rPr lang="it-IT" dirty="0" err="1"/>
              <a:t>homrj.files.wordpress.com</a:t>
            </a:r>
            <a:r>
              <a:rPr lang="it-IT" dirty="0"/>
              <a:t>/2009/12/cat8_gallery__394x4000.jpg</a:t>
            </a:r>
            <a:endParaRPr lang="en-US" dirty="0"/>
          </a:p>
        </p:txBody>
      </p:sp>
      <p:sp>
        <p:nvSpPr>
          <p:cNvPr id="4" name="Slide Number Placeholder 3"/>
          <p:cNvSpPr>
            <a:spLocks noGrp="1"/>
          </p:cNvSpPr>
          <p:nvPr>
            <p:ph type="sldNum" sz="quarter" idx="10"/>
          </p:nvPr>
        </p:nvSpPr>
        <p:spPr/>
        <p:txBody>
          <a:bodyPr/>
          <a:lstStyle/>
          <a:p>
            <a:fld id="{C7ECC54C-4FAE-9040-9F1E-7CB873F8A131}" type="slidenum">
              <a:rPr lang="en-US" smtClean="0"/>
              <a:t>1</a:t>
            </a:fld>
            <a:endParaRPr lang="en-US"/>
          </a:p>
        </p:txBody>
      </p:sp>
    </p:spTree>
    <p:extLst>
      <p:ext uri="{BB962C8B-B14F-4D97-AF65-F5344CB8AC3E}">
        <p14:creationId xmlns:p14="http://schemas.microsoft.com/office/powerpoint/2010/main" val="1117036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89883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Sometimes this seems like obvious stuff but it’s really not. </a:t>
            </a:r>
          </a:p>
        </p:txBody>
      </p:sp>
    </p:spTree>
    <p:extLst>
      <p:ext uri="{BB962C8B-B14F-4D97-AF65-F5344CB8AC3E}">
        <p14:creationId xmlns:p14="http://schemas.microsoft.com/office/powerpoint/2010/main" val="3716843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u="sng">
                <a:solidFill>
                  <a:schemeClr val="accent3">
                    <a:hueOff val="-499813"/>
                    <a:satOff val="-5228"/>
                    <a:lumOff val="24899"/>
                  </a:schemeClr>
                </a:solidFill>
                <a:hlinkClick r:id="rId3"/>
              </a:rPr>
              <a:t>https://channel9.msdn.com/achievements/visualstudio</a:t>
            </a:r>
          </a:p>
          <a:p>
            <a:endParaRPr lang="en-US"/>
          </a:p>
        </p:txBody>
      </p:sp>
    </p:spTree>
    <p:extLst>
      <p:ext uri="{BB962C8B-B14F-4D97-AF65-F5344CB8AC3E}">
        <p14:creationId xmlns:p14="http://schemas.microsoft.com/office/powerpoint/2010/main" val="4146763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u="sng">
                <a:solidFill>
                  <a:schemeClr val="accent3">
                    <a:hueOff val="-499813"/>
                    <a:satOff val="-5228"/>
                    <a:lumOff val="24899"/>
                  </a:schemeClr>
                </a:solidFill>
                <a:hlinkClick r:id="rId3"/>
              </a:rPr>
              <a:t>http://www.forestapp.cc</a:t>
            </a:r>
          </a:p>
          <a:p>
            <a:endParaRPr lang="en-US"/>
          </a:p>
        </p:txBody>
      </p:sp>
    </p:spTree>
    <p:extLst>
      <p:ext uri="{BB962C8B-B14F-4D97-AF65-F5344CB8AC3E}">
        <p14:creationId xmlns:p14="http://schemas.microsoft.com/office/powerpoint/2010/main" val="10794696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u="sng">
                <a:solidFill>
                  <a:schemeClr val="accent3">
                    <a:hueOff val="-499813"/>
                    <a:satOff val="-5228"/>
                    <a:lumOff val="24899"/>
                  </a:schemeClr>
                </a:solidFill>
                <a:hlinkClick r:id="rId3"/>
              </a:rPr>
              <a:t>https://todoist.com/karma</a:t>
            </a:r>
          </a:p>
          <a:p>
            <a:endParaRPr lang="en-US"/>
          </a:p>
        </p:txBody>
      </p:sp>
    </p:spTree>
    <p:extLst>
      <p:ext uri="{BB962C8B-B14F-4D97-AF65-F5344CB8AC3E}">
        <p14:creationId xmlns:p14="http://schemas.microsoft.com/office/powerpoint/2010/main" val="6385929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u="sng">
                <a:hlinkClick r:id="rId3"/>
              </a:rPr>
              <a:t>http://habitica.com</a:t>
            </a:r>
          </a:p>
          <a:p>
            <a:endParaRPr lang="en-US"/>
          </a:p>
        </p:txBody>
      </p:sp>
    </p:spTree>
    <p:extLst>
      <p:ext uri="{BB962C8B-B14F-4D97-AF65-F5344CB8AC3E}">
        <p14:creationId xmlns:p14="http://schemas.microsoft.com/office/powerpoint/2010/main" val="3487161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the time</a:t>
            </a:r>
          </a:p>
        </p:txBody>
      </p:sp>
    </p:spTree>
    <p:extLst>
      <p:ext uri="{BB962C8B-B14F-4D97-AF65-F5344CB8AC3E}">
        <p14:creationId xmlns:p14="http://schemas.microsoft.com/office/powerpoint/2010/main" val="17215184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used to be a cool gamification wiki but it seems to have gone away.</a:t>
            </a:r>
          </a:p>
        </p:txBody>
      </p:sp>
    </p:spTree>
    <p:extLst>
      <p:ext uri="{BB962C8B-B14F-4D97-AF65-F5344CB8AC3E}">
        <p14:creationId xmlns:p14="http://schemas.microsoft.com/office/powerpoint/2010/main" val="42768002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 the same team</a:t>
            </a:r>
          </a:p>
        </p:txBody>
      </p:sp>
      <p:sp>
        <p:nvSpPr>
          <p:cNvPr id="4" name="Slide Number Placeholder 3"/>
          <p:cNvSpPr>
            <a:spLocks noGrp="1"/>
          </p:cNvSpPr>
          <p:nvPr>
            <p:ph type="sldNum" sz="quarter" idx="5"/>
          </p:nvPr>
        </p:nvSpPr>
        <p:spPr/>
        <p:txBody>
          <a:bodyPr/>
          <a:lstStyle/>
          <a:p>
            <a:fld id="{C7ECC54C-4FAE-9040-9F1E-7CB873F8A131}" type="slidenum">
              <a:rPr lang="en-US" smtClean="0"/>
              <a:t>39</a:t>
            </a:fld>
            <a:endParaRPr lang="en-US"/>
          </a:p>
        </p:txBody>
      </p:sp>
    </p:spTree>
    <p:extLst>
      <p:ext uri="{BB962C8B-B14F-4D97-AF65-F5344CB8AC3E}">
        <p14:creationId xmlns:p14="http://schemas.microsoft.com/office/powerpoint/2010/main" val="34848651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www.font-generator.com</a:t>
            </a:r>
            <a:r>
              <a:rPr lang="en-US" dirty="0"/>
              <a:t>/fonts/Bloody/</a:t>
            </a:r>
          </a:p>
          <a:p>
            <a:endParaRPr lang="en-US" dirty="0"/>
          </a:p>
          <a:p>
            <a:r>
              <a:rPr lang="en-US" dirty="0"/>
              <a:t>What makes it “dark”?</a:t>
            </a:r>
          </a:p>
          <a:p>
            <a:r>
              <a:rPr lang="en-US" dirty="0"/>
              <a:t>	One aspect is being deceptive</a:t>
            </a:r>
          </a:p>
          <a:p>
            <a:r>
              <a:rPr lang="en-US" dirty="0"/>
              <a:t>	Another is more clearly prioritizing designer’s goals over user goals</a:t>
            </a:r>
          </a:p>
        </p:txBody>
      </p:sp>
      <p:sp>
        <p:nvSpPr>
          <p:cNvPr id="4" name="Slide Number Placeholder 3"/>
          <p:cNvSpPr>
            <a:spLocks noGrp="1"/>
          </p:cNvSpPr>
          <p:nvPr>
            <p:ph type="sldNum" sz="quarter" idx="10"/>
          </p:nvPr>
        </p:nvSpPr>
        <p:spPr/>
        <p:txBody>
          <a:bodyPr/>
          <a:lstStyle/>
          <a:p>
            <a:fld id="{C7ECC54C-4FAE-9040-9F1E-7CB873F8A131}" type="slidenum">
              <a:rPr lang="en-US" smtClean="0"/>
              <a:t>41</a:t>
            </a:fld>
            <a:endParaRPr lang="en-US"/>
          </a:p>
        </p:txBody>
      </p:sp>
    </p:spTree>
    <p:extLst>
      <p:ext uri="{BB962C8B-B14F-4D97-AF65-F5344CB8AC3E}">
        <p14:creationId xmlns:p14="http://schemas.microsoft.com/office/powerpoint/2010/main" val="748093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now you know the fundamentals </a:t>
            </a:r>
            <a:r>
              <a:rPr lang="en-US" dirty="0" err="1"/>
              <a:t>tbh</a:t>
            </a:r>
            <a:r>
              <a:rPr lang="en-US" dirty="0"/>
              <a:t>. From now on we’ll be building on our skills in research, design, prototyping, and usability.</a:t>
            </a:r>
          </a:p>
        </p:txBody>
      </p:sp>
      <p:sp>
        <p:nvSpPr>
          <p:cNvPr id="4" name="Slide Number Placeholder 3"/>
          <p:cNvSpPr>
            <a:spLocks noGrp="1"/>
          </p:cNvSpPr>
          <p:nvPr>
            <p:ph type="sldNum" sz="quarter" idx="5"/>
          </p:nvPr>
        </p:nvSpPr>
        <p:spPr/>
        <p:txBody>
          <a:bodyPr/>
          <a:lstStyle/>
          <a:p>
            <a:fld id="{C7ECC54C-4FAE-9040-9F1E-7CB873F8A131}" type="slidenum">
              <a:rPr lang="en-US" smtClean="0"/>
              <a:t>2</a:t>
            </a:fld>
            <a:endParaRPr lang="en-US"/>
          </a:p>
        </p:txBody>
      </p:sp>
    </p:spTree>
    <p:extLst>
      <p:ext uri="{BB962C8B-B14F-4D97-AF65-F5344CB8AC3E}">
        <p14:creationId xmlns:p14="http://schemas.microsoft.com/office/powerpoint/2010/main" val="24271065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Architecture example: </a:t>
            </a:r>
          </a:p>
        </p:txBody>
      </p:sp>
      <p:sp>
        <p:nvSpPr>
          <p:cNvPr id="4" name="Slide Number Placeholder 3"/>
          <p:cNvSpPr>
            <a:spLocks noGrp="1"/>
          </p:cNvSpPr>
          <p:nvPr>
            <p:ph type="sldNum" sz="quarter" idx="5"/>
          </p:nvPr>
        </p:nvSpPr>
        <p:spPr/>
        <p:txBody>
          <a:bodyPr/>
          <a:lstStyle/>
          <a:p>
            <a:fld id="{C7ECC54C-4FAE-9040-9F1E-7CB873F8A131}" type="slidenum">
              <a:rPr lang="en-US" smtClean="0"/>
              <a:t>42</a:t>
            </a:fld>
            <a:endParaRPr lang="en-US"/>
          </a:p>
        </p:txBody>
      </p:sp>
    </p:spTree>
    <p:extLst>
      <p:ext uri="{BB962C8B-B14F-4D97-AF65-F5344CB8AC3E}">
        <p14:creationId xmlns:p14="http://schemas.microsoft.com/office/powerpoint/2010/main" val="196910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https://uxplanet.org/wizard-design-pattern-8c86e14f2a38</a:t>
            </a:r>
            <a:br>
              <a:rPr lang="en-US"/>
            </a:br>
            <a:endParaRPr lang="en-US"/>
          </a:p>
          <a:p>
            <a:r>
              <a:rPr lang="en-US"/>
              <a:t>Note that the implementation of this could be very different! You can imagine this as a purely voice UI, for example. The design pattern describes the structure of the solution (ordered pages with one choice each) but not the specific implementation.</a:t>
            </a:r>
          </a:p>
        </p:txBody>
      </p:sp>
      <p:sp>
        <p:nvSpPr>
          <p:cNvPr id="4" name="Slide Number Placeholder 3"/>
          <p:cNvSpPr>
            <a:spLocks noGrp="1"/>
          </p:cNvSpPr>
          <p:nvPr>
            <p:ph type="sldNum" sz="quarter" idx="5"/>
          </p:nvPr>
        </p:nvSpPr>
        <p:spPr/>
        <p:txBody>
          <a:bodyPr/>
          <a:lstStyle/>
          <a:p>
            <a:fld id="{C7ECC54C-4FAE-9040-9F1E-7CB873F8A131}" type="slidenum">
              <a:rPr lang="en-US" smtClean="0"/>
              <a:t>43</a:t>
            </a:fld>
            <a:endParaRPr lang="en-US"/>
          </a:p>
        </p:txBody>
      </p:sp>
    </p:spTree>
    <p:extLst>
      <p:ext uri="{BB962C8B-B14F-4D97-AF65-F5344CB8AC3E}">
        <p14:creationId xmlns:p14="http://schemas.microsoft.com/office/powerpoint/2010/main" val="33661271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dark aspects of design</a:t>
            </a:r>
          </a:p>
          <a:p>
            <a:r>
              <a:rPr lang="en-US" dirty="0"/>
              <a:t>We can do this as a design exercise – but this example is actually real</a:t>
            </a:r>
          </a:p>
        </p:txBody>
      </p:sp>
      <p:sp>
        <p:nvSpPr>
          <p:cNvPr id="4" name="Slide Number Placeholder 3"/>
          <p:cNvSpPr>
            <a:spLocks noGrp="1"/>
          </p:cNvSpPr>
          <p:nvPr>
            <p:ph type="sldNum" sz="quarter" idx="5"/>
          </p:nvPr>
        </p:nvSpPr>
        <p:spPr/>
        <p:txBody>
          <a:bodyPr/>
          <a:lstStyle/>
          <a:p>
            <a:fld id="{C7ECC54C-4FAE-9040-9F1E-7CB873F8A131}" type="slidenum">
              <a:rPr lang="en-US" smtClean="0"/>
              <a:t>44</a:t>
            </a:fld>
            <a:endParaRPr lang="en-US"/>
          </a:p>
        </p:txBody>
      </p:sp>
    </p:spTree>
    <p:extLst>
      <p:ext uri="{BB962C8B-B14F-4D97-AF65-F5344CB8AC3E}">
        <p14:creationId xmlns:p14="http://schemas.microsoft.com/office/powerpoint/2010/main" val="24097903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https://twitter.com/chillfinn/status/872389496737861633/photo/1</a:t>
            </a:r>
          </a:p>
        </p:txBody>
      </p:sp>
      <p:sp>
        <p:nvSpPr>
          <p:cNvPr id="4" name="Slide Number Placeholder 3"/>
          <p:cNvSpPr>
            <a:spLocks noGrp="1"/>
          </p:cNvSpPr>
          <p:nvPr>
            <p:ph type="sldNum" sz="quarter" idx="10"/>
          </p:nvPr>
        </p:nvSpPr>
        <p:spPr/>
        <p:txBody>
          <a:bodyPr/>
          <a:lstStyle/>
          <a:p>
            <a:fld id="{C7ECC54C-4FAE-9040-9F1E-7CB873F8A131}" type="slidenum">
              <a:rPr lang="en-US" smtClean="0"/>
              <a:t>45</a:t>
            </a:fld>
            <a:endParaRPr lang="en-US"/>
          </a:p>
        </p:txBody>
      </p:sp>
    </p:spTree>
    <p:extLst>
      <p:ext uri="{BB962C8B-B14F-4D97-AF65-F5344CB8AC3E}">
        <p14:creationId xmlns:p14="http://schemas.microsoft.com/office/powerpoint/2010/main" val="12013735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Both of these break the same rule about expecting what a button will do, and following line of sight.</a:t>
            </a:r>
          </a:p>
          <a:p>
            <a:endParaRPr lang="en-US"/>
          </a:p>
          <a:p>
            <a:r>
              <a:rPr lang="en-US"/>
              <a:t>Left: https://twitter.com/chillfinn/status/872389496737861633/photo/1</a:t>
            </a:r>
          </a:p>
          <a:p>
            <a:r>
              <a:rPr lang="en-US"/>
              <a:t>Right:</a:t>
            </a:r>
            <a:r>
              <a:rPr lang="en-US" baseline="0"/>
              <a:t> https://twitter.com/kristinalustig/status/874986152012505088/photo/1</a:t>
            </a:r>
            <a:endParaRPr lang="en-US"/>
          </a:p>
        </p:txBody>
      </p:sp>
      <p:sp>
        <p:nvSpPr>
          <p:cNvPr id="4" name="Slide Number Placeholder 3"/>
          <p:cNvSpPr>
            <a:spLocks noGrp="1"/>
          </p:cNvSpPr>
          <p:nvPr>
            <p:ph type="sldNum" sz="quarter" idx="10"/>
          </p:nvPr>
        </p:nvSpPr>
        <p:spPr/>
        <p:txBody>
          <a:bodyPr/>
          <a:lstStyle/>
          <a:p>
            <a:fld id="{C7ECC54C-4FAE-9040-9F1E-7CB873F8A131}" type="slidenum">
              <a:rPr lang="en-US" smtClean="0"/>
              <a:t>47</a:t>
            </a:fld>
            <a:endParaRPr lang="en-US"/>
          </a:p>
        </p:txBody>
      </p:sp>
    </p:spTree>
    <p:extLst>
      <p:ext uri="{BB962C8B-B14F-4D97-AF65-F5344CB8AC3E}">
        <p14:creationId xmlns:p14="http://schemas.microsoft.com/office/powerpoint/2010/main" val="2812083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case, both options will cause the update to happen.</a:t>
            </a:r>
          </a:p>
        </p:txBody>
      </p:sp>
      <p:sp>
        <p:nvSpPr>
          <p:cNvPr id="4" name="Slide Number Placeholder 3"/>
          <p:cNvSpPr>
            <a:spLocks noGrp="1"/>
          </p:cNvSpPr>
          <p:nvPr>
            <p:ph type="sldNum" sz="quarter" idx="5"/>
          </p:nvPr>
        </p:nvSpPr>
        <p:spPr/>
        <p:txBody>
          <a:bodyPr/>
          <a:lstStyle/>
          <a:p>
            <a:fld id="{C7ECC54C-4FAE-9040-9F1E-7CB873F8A131}" type="slidenum">
              <a:rPr lang="en-US" smtClean="0"/>
              <a:t>48</a:t>
            </a:fld>
            <a:endParaRPr lang="en-US"/>
          </a:p>
        </p:txBody>
      </p:sp>
    </p:spTree>
    <p:extLst>
      <p:ext uri="{BB962C8B-B14F-4D97-AF65-F5344CB8AC3E}">
        <p14:creationId xmlns:p14="http://schemas.microsoft.com/office/powerpoint/2010/main" val="40852362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case, the first Q is opt-out and the second is opt-in</a:t>
            </a:r>
          </a:p>
        </p:txBody>
      </p:sp>
      <p:sp>
        <p:nvSpPr>
          <p:cNvPr id="4" name="Slide Number Placeholder 3"/>
          <p:cNvSpPr>
            <a:spLocks noGrp="1"/>
          </p:cNvSpPr>
          <p:nvPr>
            <p:ph type="sldNum" sz="quarter" idx="5"/>
          </p:nvPr>
        </p:nvSpPr>
        <p:spPr/>
        <p:txBody>
          <a:bodyPr/>
          <a:lstStyle/>
          <a:p>
            <a:fld id="{C7ECC54C-4FAE-9040-9F1E-7CB873F8A131}" type="slidenum">
              <a:rPr lang="en-US" smtClean="0"/>
              <a:t>49</a:t>
            </a:fld>
            <a:endParaRPr lang="en-US"/>
          </a:p>
        </p:txBody>
      </p:sp>
    </p:spTree>
    <p:extLst>
      <p:ext uri="{BB962C8B-B14F-4D97-AF65-F5344CB8AC3E}">
        <p14:creationId xmlns:p14="http://schemas.microsoft.com/office/powerpoint/2010/main" val="16387237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example always reminds me of biomimicry – ads have evolved to look like functional buttons.</a:t>
            </a:r>
          </a:p>
          <a:p>
            <a:endParaRPr lang="en-US"/>
          </a:p>
          <a:p>
            <a:r>
              <a:rPr lang="en-US"/>
              <a:t>https://darkpatterns.org/types-of-dark-pattern/disguised-ads</a:t>
            </a:r>
          </a:p>
        </p:txBody>
      </p:sp>
      <p:sp>
        <p:nvSpPr>
          <p:cNvPr id="4" name="Slide Number Placeholder 3"/>
          <p:cNvSpPr>
            <a:spLocks noGrp="1"/>
          </p:cNvSpPr>
          <p:nvPr>
            <p:ph type="sldNum" sz="quarter" idx="5"/>
          </p:nvPr>
        </p:nvSpPr>
        <p:spPr/>
        <p:txBody>
          <a:bodyPr/>
          <a:lstStyle/>
          <a:p>
            <a:fld id="{C7ECC54C-4FAE-9040-9F1E-7CB873F8A131}" type="slidenum">
              <a:rPr lang="en-US" smtClean="0"/>
              <a:t>50</a:t>
            </a:fld>
            <a:endParaRPr lang="en-US"/>
          </a:p>
        </p:txBody>
      </p:sp>
    </p:spTree>
    <p:extLst>
      <p:ext uri="{BB962C8B-B14F-4D97-AF65-F5344CB8AC3E}">
        <p14:creationId xmlns:p14="http://schemas.microsoft.com/office/powerpoint/2010/main" val="6032895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http://confirmshaming.tumblr.com/</a:t>
            </a:r>
          </a:p>
        </p:txBody>
      </p:sp>
      <p:sp>
        <p:nvSpPr>
          <p:cNvPr id="4" name="Slide Number Placeholder 3"/>
          <p:cNvSpPr>
            <a:spLocks noGrp="1"/>
          </p:cNvSpPr>
          <p:nvPr>
            <p:ph type="sldNum" sz="quarter" idx="5"/>
          </p:nvPr>
        </p:nvSpPr>
        <p:spPr/>
        <p:txBody>
          <a:bodyPr/>
          <a:lstStyle/>
          <a:p>
            <a:fld id="{C7ECC54C-4FAE-9040-9F1E-7CB873F8A131}" type="slidenum">
              <a:rPr lang="en-US" smtClean="0"/>
              <a:t>51</a:t>
            </a:fld>
            <a:endParaRPr lang="en-US"/>
          </a:p>
        </p:txBody>
      </p:sp>
    </p:spTree>
    <p:extLst>
      <p:ext uri="{BB962C8B-B14F-4D97-AF65-F5344CB8AC3E}">
        <p14:creationId xmlns:p14="http://schemas.microsoft.com/office/powerpoint/2010/main" val="15426169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http://www.cleanmpg.com/community/index.php?threads/44707/</a:t>
            </a:r>
          </a:p>
        </p:txBody>
      </p:sp>
      <p:sp>
        <p:nvSpPr>
          <p:cNvPr id="4" name="Slide Number Placeholder 3"/>
          <p:cNvSpPr>
            <a:spLocks noGrp="1"/>
          </p:cNvSpPr>
          <p:nvPr>
            <p:ph type="sldNum" sz="quarter" idx="5"/>
          </p:nvPr>
        </p:nvSpPr>
        <p:spPr/>
        <p:txBody>
          <a:bodyPr/>
          <a:lstStyle/>
          <a:p>
            <a:fld id="{C7ECC54C-4FAE-9040-9F1E-7CB873F8A131}" type="slidenum">
              <a:rPr lang="en-US" smtClean="0"/>
              <a:t>52</a:t>
            </a:fld>
            <a:endParaRPr lang="en-US"/>
          </a:p>
        </p:txBody>
      </p:sp>
    </p:spTree>
    <p:extLst>
      <p:ext uri="{BB962C8B-B14F-4D97-AF65-F5344CB8AC3E}">
        <p14:creationId xmlns:p14="http://schemas.microsoft.com/office/powerpoint/2010/main" val="120466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believe these to be true, but if you don’t that’s OK, we’ll still assume them for today’s class. </a:t>
            </a:r>
            <a:r>
              <a:rPr lang="en-US" dirty="0">
                <a:sym typeface="Wingdings" pitchFamily="2" charset="2"/>
              </a:rPr>
              <a:t></a:t>
            </a:r>
          </a:p>
          <a:p>
            <a:endParaRPr lang="en-US" dirty="0">
              <a:sym typeface="Wingdings" pitchFamily="2" charset="2"/>
            </a:endParaRPr>
          </a:p>
          <a:p>
            <a:r>
              <a:rPr lang="en-US" dirty="0">
                <a:sym typeface="Wingdings" pitchFamily="2" charset="2"/>
              </a:rPr>
              <a:t>Point 1 also suggests that no (reasonably complex) technology is truly neutral – it reflects the goals and biases of the designer</a:t>
            </a:r>
            <a:endParaRPr lang="en-US" dirty="0"/>
          </a:p>
        </p:txBody>
      </p:sp>
      <p:sp>
        <p:nvSpPr>
          <p:cNvPr id="4" name="Slide Number Placeholder 3"/>
          <p:cNvSpPr>
            <a:spLocks noGrp="1"/>
          </p:cNvSpPr>
          <p:nvPr>
            <p:ph type="sldNum" sz="quarter" idx="5"/>
          </p:nvPr>
        </p:nvSpPr>
        <p:spPr/>
        <p:txBody>
          <a:bodyPr/>
          <a:lstStyle/>
          <a:p>
            <a:fld id="{C7ECC54C-4FAE-9040-9F1E-7CB873F8A131}" type="slidenum">
              <a:rPr lang="en-US" smtClean="0"/>
              <a:t>5</a:t>
            </a:fld>
            <a:endParaRPr lang="en-US"/>
          </a:p>
        </p:txBody>
      </p:sp>
    </p:spTree>
    <p:extLst>
      <p:ext uri="{BB962C8B-B14F-4D97-AF65-F5344CB8AC3E}">
        <p14:creationId xmlns:p14="http://schemas.microsoft.com/office/powerpoint/2010/main" val="15451330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can invert Nielsen’s usability heuristics.</a:t>
            </a:r>
          </a:p>
        </p:txBody>
      </p:sp>
      <p:sp>
        <p:nvSpPr>
          <p:cNvPr id="4" name="Slide Number Placeholder 3"/>
          <p:cNvSpPr>
            <a:spLocks noGrp="1"/>
          </p:cNvSpPr>
          <p:nvPr>
            <p:ph type="sldNum" sz="quarter" idx="10"/>
          </p:nvPr>
        </p:nvSpPr>
        <p:spPr/>
        <p:txBody>
          <a:bodyPr/>
          <a:lstStyle/>
          <a:p>
            <a:fld id="{C7ECC54C-4FAE-9040-9F1E-7CB873F8A131}" type="slidenum">
              <a:rPr lang="en-US" smtClean="0"/>
              <a:t>53</a:t>
            </a:fld>
            <a:endParaRPr lang="en-US"/>
          </a:p>
        </p:txBody>
      </p:sp>
    </p:spTree>
    <p:extLst>
      <p:ext uri="{BB962C8B-B14F-4D97-AF65-F5344CB8AC3E}">
        <p14:creationId xmlns:p14="http://schemas.microsoft.com/office/powerpoint/2010/main" val="15744131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7ECC54C-4FAE-9040-9F1E-7CB873F8A131}" type="slidenum">
              <a:rPr lang="en-US" smtClean="0"/>
              <a:t>54</a:t>
            </a:fld>
            <a:endParaRPr lang="en-US"/>
          </a:p>
        </p:txBody>
      </p:sp>
    </p:spTree>
    <p:extLst>
      <p:ext uri="{BB962C8B-B14F-4D97-AF65-F5344CB8AC3E}">
        <p14:creationId xmlns:p14="http://schemas.microsoft.com/office/powerpoint/2010/main" val="801069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learn a lot if we understand the motivations and tensions behind a design</a:t>
            </a:r>
          </a:p>
          <a:p>
            <a:endParaRPr lang="en-US" dirty="0"/>
          </a:p>
          <a:p>
            <a:r>
              <a:rPr lang="en-US" dirty="0"/>
              <a:t>Often easier in more obviously manipulative cases </a:t>
            </a:r>
          </a:p>
        </p:txBody>
      </p:sp>
      <p:sp>
        <p:nvSpPr>
          <p:cNvPr id="4" name="Slide Number Placeholder 3"/>
          <p:cNvSpPr>
            <a:spLocks noGrp="1"/>
          </p:cNvSpPr>
          <p:nvPr>
            <p:ph type="sldNum" sz="quarter" idx="5"/>
          </p:nvPr>
        </p:nvSpPr>
        <p:spPr/>
        <p:txBody>
          <a:bodyPr/>
          <a:lstStyle/>
          <a:p>
            <a:fld id="{C7ECC54C-4FAE-9040-9F1E-7CB873F8A131}" type="slidenum">
              <a:rPr lang="en-US" smtClean="0"/>
              <a:t>6</a:t>
            </a:fld>
            <a:endParaRPr lang="en-US"/>
          </a:p>
        </p:txBody>
      </p:sp>
    </p:spTree>
    <p:extLst>
      <p:ext uri="{BB962C8B-B14F-4D97-AF65-F5344CB8AC3E}">
        <p14:creationId xmlns:p14="http://schemas.microsoft.com/office/powerpoint/2010/main" val="2530940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be specific. If you go here, what are you planning? How can your choices be manipulated?</a:t>
            </a:r>
          </a:p>
        </p:txBody>
      </p:sp>
    </p:spTree>
    <p:extLst>
      <p:ext uri="{BB962C8B-B14F-4D97-AF65-F5344CB8AC3E}">
        <p14:creationId xmlns:p14="http://schemas.microsoft.com/office/powerpoint/2010/main" val="2202774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be specific. If you go here, what are you planning? What </a:t>
            </a:r>
          </a:p>
        </p:txBody>
      </p:sp>
    </p:spTree>
    <p:extLst>
      <p:ext uri="{BB962C8B-B14F-4D97-AF65-F5344CB8AC3E}">
        <p14:creationId xmlns:p14="http://schemas.microsoft.com/office/powerpoint/2010/main" val="199342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Tiger image edited on https://</a:t>
            </a:r>
            <a:r>
              <a:rPr lang="en-US" dirty="0" err="1"/>
              <a:t>www.color-blindness.com</a:t>
            </a:r>
            <a:r>
              <a:rPr lang="en-US" dirty="0"/>
              <a:t>/</a:t>
            </a:r>
            <a:r>
              <a:rPr lang="en-US" dirty="0" err="1"/>
              <a:t>coblis</a:t>
            </a:r>
            <a:r>
              <a:rPr lang="en-US" dirty="0"/>
              <a:t>-color-blindness-simulator/</a:t>
            </a:r>
          </a:p>
          <a:p>
            <a:r>
              <a:rPr lang="en-US" dirty="0"/>
              <a:t>This is how tigers look to most mammals! (aka tiger food)</a:t>
            </a:r>
          </a:p>
          <a:p>
            <a:r>
              <a:rPr lang="en-US" dirty="0"/>
              <a:t>Tiger photo: https://</a:t>
            </a:r>
            <a:r>
              <a:rPr lang="en-US" dirty="0" err="1"/>
              <a:t>en.wikipedia.org</a:t>
            </a:r>
            <a:r>
              <a:rPr lang="en-US" dirty="0"/>
              <a:t>/wiki/Tiger</a:t>
            </a:r>
          </a:p>
          <a:p>
            <a:endParaRPr lang="en-US" dirty="0"/>
          </a:p>
          <a:p>
            <a:r>
              <a:rPr lang="en-US" dirty="0"/>
              <a:t>We can look at a tiger, an apex predator, and understand clearly why it has the features that it has – most relate directly to its role as a hunter</a:t>
            </a:r>
          </a:p>
        </p:txBody>
      </p:sp>
      <p:sp>
        <p:nvSpPr>
          <p:cNvPr id="4" name="Slide Number Placeholder 3"/>
          <p:cNvSpPr>
            <a:spLocks noGrp="1"/>
          </p:cNvSpPr>
          <p:nvPr>
            <p:ph type="sldNum" sz="quarter" idx="5"/>
          </p:nvPr>
        </p:nvSpPr>
        <p:spPr/>
        <p:txBody>
          <a:bodyPr/>
          <a:lstStyle/>
          <a:p>
            <a:fld id="{C7ECC54C-4FAE-9040-9F1E-7CB873F8A131}" type="slidenum">
              <a:rPr lang="en-US" smtClean="0"/>
              <a:t>9</a:t>
            </a:fld>
            <a:endParaRPr lang="en-US"/>
          </a:p>
        </p:txBody>
      </p:sp>
    </p:spTree>
    <p:extLst>
      <p:ext uri="{BB962C8B-B14F-4D97-AF65-F5344CB8AC3E}">
        <p14:creationId xmlns:p14="http://schemas.microsoft.com/office/powerpoint/2010/main" val="3039047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Thinking Fast and Slow: https://content.taylorfrancis.com/books/download?dac=C2018-0-82622-6&amp;isbn=9781912453207&amp;format=googlePreviewPdf</a:t>
            </a:r>
          </a:p>
          <a:p>
            <a:r>
              <a:rPr lang="en-US"/>
              <a:t>Good article summarizing these systems: https://tu-dresden.de/mn/psychologie/allgpsy/ressourcen/dateien/lehre/lehreveranstaltungen/Lehre-Kroenke-Seminar-KN/Kahneman_2003.pdf?lang=en</a:t>
            </a:r>
          </a:p>
        </p:txBody>
      </p:sp>
    </p:spTree>
    <p:extLst>
      <p:ext uri="{BB962C8B-B14F-4D97-AF65-F5344CB8AC3E}">
        <p14:creationId xmlns:p14="http://schemas.microsoft.com/office/powerpoint/2010/main" val="8044364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https://rationalwiki.org/wiki/List_of_cognitive_biases</a:t>
            </a:r>
          </a:p>
        </p:txBody>
      </p:sp>
    </p:spTree>
    <p:extLst>
      <p:ext uri="{BB962C8B-B14F-4D97-AF65-F5344CB8AC3E}">
        <p14:creationId xmlns:p14="http://schemas.microsoft.com/office/powerpoint/2010/main" val="2007725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b="1">
                <a:latin typeface="Helvetica Neue" charset="0"/>
                <a:ea typeface="Helvetica Neue" charset="0"/>
                <a:cs typeface="Helvetica Neue" charset="0"/>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normAutofit/>
          </a:bodyPr>
          <a:lstStyle>
            <a:lvl1pPr algn="l">
              <a:defRPr sz="4219" b="1">
                <a:solidFill>
                  <a:schemeClr val="tx1"/>
                </a:solidFill>
                <a:latin typeface="Helvetica"/>
                <a:ea typeface="Helvetica"/>
                <a:cs typeface="Helvetica"/>
                <a:sym typeface="Helvetica"/>
              </a:defRPr>
            </a:lvl1pPr>
          </a:lstStyle>
          <a:p>
            <a:r>
              <a:t>Title Text</a:t>
            </a:r>
          </a:p>
        </p:txBody>
      </p:sp>
      <p:sp>
        <p:nvSpPr>
          <p:cNvPr id="57" name="Shape 57"/>
          <p:cNvSpPr>
            <a:spLocks noGrp="1"/>
          </p:cNvSpPr>
          <p:nvPr>
            <p:ph type="body" idx="1"/>
          </p:nvPr>
        </p:nvSpPr>
        <p:spPr>
          <a:prstGeom prst="rect">
            <a:avLst/>
          </a:prstGeom>
        </p:spPr>
        <p:txBody>
          <a:bodyPr anchor="t"/>
          <a:lstStyle>
            <a:lvl1pPr>
              <a:defRPr sz="3516">
                <a:latin typeface="Helvetica"/>
                <a:ea typeface="Helvetica"/>
                <a:cs typeface="Helvetica"/>
                <a:sym typeface="Helvetica"/>
              </a:defRPr>
            </a:lvl1pPr>
            <a:lvl2pPr>
              <a:defRPr sz="3516">
                <a:latin typeface="Helvetica"/>
                <a:ea typeface="Helvetica"/>
                <a:cs typeface="Helvetica"/>
                <a:sym typeface="Helvetica"/>
              </a:defRPr>
            </a:lvl2pPr>
            <a:lvl3pPr>
              <a:defRPr sz="3516">
                <a:latin typeface="Helvetica"/>
                <a:ea typeface="Helvetica"/>
                <a:cs typeface="Helvetica"/>
                <a:sym typeface="Helvetica"/>
              </a:defRPr>
            </a:lvl3pPr>
            <a:lvl4pPr>
              <a:defRPr sz="3516">
                <a:latin typeface="Helvetica"/>
                <a:ea typeface="Helvetica"/>
                <a:cs typeface="Helvetica"/>
                <a:sym typeface="Helvetica"/>
              </a:defRPr>
            </a:lvl4pPr>
            <a:lvl5pPr>
              <a:defRPr sz="3516">
                <a:latin typeface="Helvetica"/>
                <a:ea typeface="Helvetica"/>
                <a:cs typeface="Helvetica"/>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80321192"/>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892969" y="2268141"/>
            <a:ext cx="7358063" cy="2321719"/>
          </a:xfrm>
          <a:prstGeom prst="rect">
            <a:avLst/>
          </a:prstGeom>
        </p:spPr>
        <p:txBody>
          <a:bodyPr/>
          <a:lstStyle>
            <a:lvl1pPr>
              <a:defRPr b="1">
                <a:solidFill>
                  <a:schemeClr val="accent1">
                    <a:hueOff val="-136794"/>
                    <a:satOff val="-2150"/>
                    <a:lumOff val="15693"/>
                  </a:schemeClr>
                </a:solidFill>
                <a:latin typeface="Helvetica"/>
                <a:ea typeface="Helvetica"/>
                <a:cs typeface="Helvetica"/>
                <a:sym typeface="Helvetica"/>
              </a:defRPr>
            </a:lvl1p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5198460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Slide">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2464435"/>
          </a:xfrm>
        </p:spPr>
        <p:txBody>
          <a:bodyPr/>
          <a:lstStyle>
            <a:lvl1pPr>
              <a:defRPr b="1">
                <a:latin typeface="Helvetica Neue" charset="0"/>
                <a:ea typeface="Helvetica Neue" charset="0"/>
                <a:cs typeface="Helvetica Neue" charset="0"/>
              </a:defRPr>
            </a:lvl1pPr>
          </a:lstStyle>
          <a:p>
            <a:r>
              <a:rPr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Title Slide">
    <p:bg>
      <p:bgPr>
        <a:solidFill>
          <a:srgbClr val="7030A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2875915"/>
          </a:xfrm>
        </p:spPr>
        <p:txBody>
          <a:bodyPr/>
          <a:lstStyle>
            <a:lvl1pPr>
              <a:defRPr b="1">
                <a:latin typeface="Helvetica Neue" charset="0"/>
                <a:ea typeface="Helvetica Neue" charset="0"/>
                <a:cs typeface="Helvetica Neue" charset="0"/>
              </a:defRPr>
            </a:lvl1pPr>
          </a:lstStyle>
          <a:p>
            <a:r>
              <a:rPr lang="en-US"/>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b="1">
                <a:latin typeface="Helvetica Neue" charset="0"/>
                <a:ea typeface="Helvetica Neue" charset="0"/>
                <a:cs typeface="Helvetica Neue" charset="0"/>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spcBef>
                <a:spcPts val="2400"/>
              </a:spcBef>
              <a:spcAft>
                <a:spcPts val="0"/>
              </a:spcAft>
              <a:defRPr sz="2800">
                <a:latin typeface="Helvetica Neue" charset="0"/>
                <a:ea typeface="Helvetica Neue" charset="0"/>
                <a:cs typeface="Helvetica Neue" charset="0"/>
              </a:defRPr>
            </a:lvl1pPr>
            <a:lvl2pPr marL="822960" indent="-457200">
              <a:spcBef>
                <a:spcPts val="1200"/>
              </a:spcBef>
              <a:spcAft>
                <a:spcPts val="0"/>
              </a:spcAft>
              <a:buFont typeface="ArialMT" charset="0"/>
              <a:buChar char="—"/>
              <a:defRPr sz="2800">
                <a:latin typeface="Helvetica Neue" charset="0"/>
                <a:ea typeface="Helvetica Neue" charset="0"/>
                <a:cs typeface="Helvetica Neue" charset="0"/>
              </a:defRPr>
            </a:lvl2pPr>
            <a:lvl3pPr>
              <a:spcBef>
                <a:spcPts val="0"/>
              </a:spcBef>
              <a:spcAft>
                <a:spcPts val="1800"/>
              </a:spcAft>
              <a:defRPr sz="2800">
                <a:latin typeface="Helvetica Neue" charset="0"/>
                <a:ea typeface="Helvetica Neue" charset="0"/>
                <a:cs typeface="Helvetica Neue" charset="0"/>
              </a:defRPr>
            </a:lvl3pPr>
            <a:lvl4pPr>
              <a:spcBef>
                <a:spcPts val="0"/>
              </a:spcBef>
              <a:spcAft>
                <a:spcPts val="1800"/>
              </a:spcAft>
              <a:defRPr sz="2800">
                <a:latin typeface="Helvetica Neue" charset="0"/>
                <a:ea typeface="Helvetica Neue" charset="0"/>
                <a:cs typeface="Helvetica Neue" charset="0"/>
              </a:defRPr>
            </a:lvl4pPr>
            <a:lvl5pPr>
              <a:spcBef>
                <a:spcPts val="0"/>
              </a:spcBef>
              <a:spcAft>
                <a:spcPts val="1800"/>
              </a:spcAft>
              <a:defRPr sz="2800">
                <a:latin typeface="Helvetica Neue" charset="0"/>
                <a:ea typeface="Helvetica Neue" charset="0"/>
                <a:cs typeface="Helvetica Neue"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Helvetica Neue" charset="0"/>
                <a:ea typeface="Helvetica Neue" charset="0"/>
                <a:cs typeface="Helvetica Neue" charset="0"/>
              </a:defRPr>
            </a:lvl1pPr>
          </a:lstStyle>
          <a:p>
            <a:fld id="{53FAD56B-19B0-7E49-8A63-E22C22CE478D}" type="datetimeFigureOut">
              <a:rPr lang="en-US" smtClean="0"/>
              <a:t>10/25/21</a:t>
            </a:fld>
            <a:endParaRPr lang="en-US"/>
          </a:p>
        </p:txBody>
      </p:sp>
      <p:sp>
        <p:nvSpPr>
          <p:cNvPr id="5" name="Footer Placeholder 4"/>
          <p:cNvSpPr>
            <a:spLocks noGrp="1"/>
          </p:cNvSpPr>
          <p:nvPr>
            <p:ph type="ftr" sz="quarter" idx="11"/>
          </p:nvPr>
        </p:nvSpPr>
        <p:spPr/>
        <p:txBody>
          <a:bodyPr/>
          <a:lstStyle>
            <a:lvl1pPr>
              <a:defRPr>
                <a:latin typeface="Helvetica Neue" charset="0"/>
                <a:ea typeface="Helvetica Neue" charset="0"/>
                <a:cs typeface="Helvetica Neue"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Neue" charset="0"/>
                <a:ea typeface="Helvetica Neue" charset="0"/>
                <a:cs typeface="Helvetica Neue" charset="0"/>
              </a:defRPr>
            </a:lvl1pPr>
          </a:lstStyle>
          <a:p>
            <a:fld id="{4ADFE1AD-80BD-8441-B7AB-37A3E1CCA2F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and Content">
    <p:bg>
      <p:bgPr>
        <a:solidFill>
          <a:schemeClr val="bg1">
            <a:lumMod val="65000"/>
            <a:lumOff val="3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481262"/>
          </a:xfrm>
          <a:solidFill>
            <a:schemeClr val="bg1"/>
          </a:solidFill>
        </p:spPr>
        <p:txBody>
          <a:bodyPr>
            <a:noAutofit/>
          </a:bodyPr>
          <a:lstStyle>
            <a:lvl1pPr algn="l">
              <a:defRPr sz="2400" b="1">
                <a:latin typeface="Helvetica Neue" charset="0"/>
                <a:ea typeface="Helvetica Neue" charset="0"/>
                <a:cs typeface="Helvetica Neue" charset="0"/>
              </a:defRPr>
            </a:lvl1pPr>
          </a:lstStyle>
          <a:p>
            <a:r>
              <a:rPr lang="en-US" dirty="0"/>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b="1">
                <a:latin typeface="Helvetica Neue" charset="0"/>
                <a:ea typeface="Helvetica Neue" charset="0"/>
                <a:cs typeface="Helvetica Neue" charset="0"/>
              </a:defRPr>
            </a:lvl1pPr>
          </a:lstStyle>
          <a:p>
            <a:r>
              <a:rPr lang="en-US"/>
              <a:t>Click to edit Master title style</a:t>
            </a:r>
          </a:p>
        </p:txBody>
      </p:sp>
      <p:sp>
        <p:nvSpPr>
          <p:cNvPr id="3" name="Content Placeholder 2"/>
          <p:cNvSpPr>
            <a:spLocks noGrp="1"/>
          </p:cNvSpPr>
          <p:nvPr>
            <p:ph sz="half" idx="1"/>
          </p:nvPr>
        </p:nvSpPr>
        <p:spPr>
          <a:xfrm>
            <a:off x="457200" y="1600200"/>
            <a:ext cx="4038600" cy="4983480"/>
          </a:xfrm>
        </p:spPr>
        <p:txBody>
          <a:bodyPr>
            <a:normAutofit/>
          </a:bodyPr>
          <a:lstStyle>
            <a:lvl1pPr>
              <a:defRPr sz="2400">
                <a:latin typeface="Helvetica Neue" charset="0"/>
                <a:ea typeface="Helvetica Neue" charset="0"/>
                <a:cs typeface="Helvetica Neue" charset="0"/>
              </a:defRPr>
            </a:lvl1pPr>
            <a:lvl2pPr>
              <a:defRPr sz="2400">
                <a:latin typeface="Helvetica Neue" charset="0"/>
                <a:ea typeface="Helvetica Neue" charset="0"/>
                <a:cs typeface="Helvetica Neue" charset="0"/>
              </a:defRPr>
            </a:lvl2pPr>
            <a:lvl3pPr>
              <a:defRPr sz="2400">
                <a:latin typeface="Helvetica Neue" charset="0"/>
                <a:ea typeface="Helvetica Neue" charset="0"/>
                <a:cs typeface="Helvetica Neue" charset="0"/>
              </a:defRPr>
            </a:lvl3pPr>
            <a:lvl4pPr>
              <a:defRPr sz="2400">
                <a:latin typeface="Helvetica Neue" charset="0"/>
                <a:ea typeface="Helvetica Neue" charset="0"/>
                <a:cs typeface="Helvetica Neue" charset="0"/>
              </a:defRPr>
            </a:lvl4pPr>
            <a:lvl5pPr>
              <a:defRPr sz="2400">
                <a:latin typeface="Helvetica Neue" charset="0"/>
                <a:ea typeface="Helvetica Neue" charset="0"/>
                <a:cs typeface="Helvetica Neue"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983480"/>
          </a:xfrm>
        </p:spPr>
        <p:txBody>
          <a:bodyPr>
            <a:normAutofit/>
          </a:bodyPr>
          <a:lstStyle>
            <a:lvl1pPr>
              <a:defRPr sz="2400">
                <a:latin typeface="Helvetica Neue" charset="0"/>
                <a:ea typeface="Helvetica Neue" charset="0"/>
                <a:cs typeface="Helvetica Neue" charset="0"/>
              </a:defRPr>
            </a:lvl1pPr>
            <a:lvl2pPr>
              <a:defRPr sz="2400">
                <a:latin typeface="Helvetica Neue" charset="0"/>
                <a:ea typeface="Helvetica Neue" charset="0"/>
                <a:cs typeface="Helvetica Neue" charset="0"/>
              </a:defRPr>
            </a:lvl2pPr>
            <a:lvl3pPr>
              <a:defRPr sz="2400">
                <a:latin typeface="Helvetica Neue" charset="0"/>
                <a:ea typeface="Helvetica Neue" charset="0"/>
                <a:cs typeface="Helvetica Neue" charset="0"/>
              </a:defRPr>
            </a:lvl3pPr>
            <a:lvl4pPr>
              <a:defRPr sz="2400">
                <a:latin typeface="Helvetica Neue" charset="0"/>
                <a:ea typeface="Helvetica Neue" charset="0"/>
                <a:cs typeface="Helvetica Neue" charset="0"/>
              </a:defRPr>
            </a:lvl4pPr>
            <a:lvl5pPr>
              <a:defRPr sz="2400">
                <a:latin typeface="Helvetica Neue" charset="0"/>
                <a:ea typeface="Helvetica Neue" charset="0"/>
                <a:cs typeface="Helvetica Neue"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FAD56B-19B0-7E49-8A63-E22C22CE478D}" type="datetimeFigureOut">
              <a:rPr lang="en-US" smtClean="0"/>
              <a:t>10/25/21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DFE1AD-80BD-8441-B7AB-37A3E1CCA2F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Interstitial">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553716"/>
            <a:ext cx="7772400" cy="1470025"/>
          </a:xfrm>
        </p:spPr>
        <p:txBody>
          <a:bodyPr/>
          <a:lstStyle>
            <a:lvl1pPr algn="ctr">
              <a:defRPr>
                <a:solidFill>
                  <a:srgbClr val="000000"/>
                </a:solidFill>
                <a:latin typeface="Helvetica"/>
                <a:cs typeface="Helvetica"/>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solidFill>
                  <a:srgbClr val="000000"/>
                </a:solidFill>
                <a:latin typeface="Helvetica"/>
                <a:cs typeface="Helvetica"/>
              </a:defRPr>
            </a:lvl1pPr>
          </a:lstStyle>
          <a:p>
            <a:fld id="{53FAD56B-19B0-7E49-8A63-E22C22CE478D}" type="datetimeFigureOut">
              <a:rPr lang="en-US" smtClean="0"/>
              <a:t>10/25/21</a:t>
            </a:fld>
            <a:endParaRPr lang="en-US"/>
          </a:p>
        </p:txBody>
      </p:sp>
      <p:sp>
        <p:nvSpPr>
          <p:cNvPr id="5" name="Footer Placeholder 4"/>
          <p:cNvSpPr>
            <a:spLocks noGrp="1"/>
          </p:cNvSpPr>
          <p:nvPr>
            <p:ph type="ftr" sz="quarter" idx="11"/>
          </p:nvPr>
        </p:nvSpPr>
        <p:spPr/>
        <p:txBody>
          <a:bodyPr/>
          <a:lstStyle>
            <a:lvl1pPr>
              <a:defRPr>
                <a:solidFill>
                  <a:srgbClr val="000000"/>
                </a:solidFill>
                <a:latin typeface="Helvetica"/>
                <a:cs typeface="Helvetica"/>
              </a:defRPr>
            </a:lvl1pPr>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252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FAD56B-19B0-7E49-8A63-E22C22CE478D}" type="datetimeFigureOut">
              <a:rPr lang="en-US" smtClean="0"/>
              <a:t>10/25/21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DFE1AD-80BD-8441-B7AB-37A3E1CCA2F9}" type="slidenum">
              <a:rPr lang="en-US" smtClean="0"/>
              <a:t>‹#›</a:t>
            </a:fld>
            <a:endParaRPr lang="en-US"/>
          </a:p>
        </p:txBody>
      </p:sp>
    </p:spTree>
    <p:extLst>
      <p:ext uri="{BB962C8B-B14F-4D97-AF65-F5344CB8AC3E}">
        <p14:creationId xmlns:p14="http://schemas.microsoft.com/office/powerpoint/2010/main" val="1811083842"/>
      </p:ext>
    </p:extLst>
  </p:cSld>
  <p:clrMap bg1="dk1" tx1="lt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8" r:id="rId9"/>
    <p:sldLayoutId id="2147483729" r:id="rId10"/>
    <p:sldLayoutId id="2147483730"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rationalwiki.org/wiki/Frequency_illusion" TargetMode="External"/><Relationship Id="rId2" Type="http://schemas.openxmlformats.org/officeDocument/2006/relationships/hyperlink" Target="https://rationalwiki.org/wiki/Clustering_illusion" TargetMode="External"/><Relationship Id="rId1" Type="http://schemas.openxmlformats.org/officeDocument/2006/relationships/slideLayout" Target="../slideLayouts/slideLayout4.xml"/><Relationship Id="rId5" Type="http://schemas.openxmlformats.org/officeDocument/2006/relationships/hyperlink" Target="https://rationalwiki.org/wiki/Overconfidence_effect" TargetMode="External"/><Relationship Id="rId4" Type="http://schemas.openxmlformats.org/officeDocument/2006/relationships/hyperlink" Target="https://rationalwiki.org/wiki/Gambler%27s_fallacy"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hyperlink" Target="https://rationalwiki.org/wiki/Other"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image" Target="../media/image8.tif"/><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10.tif"/><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9.tif"/><Relationship Id="rId7"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0.tif"/><Relationship Id="rId4" Type="http://schemas.openxmlformats.org/officeDocument/2006/relationships/image" Target="../media/image16.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19.tif"/><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hyperlink" Target="https://en.wikipedia.org/wiki/Gamification" TargetMode="External"/><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hyperlink" Target="http://captology.stanford.edu/"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8.xml"/><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image" Target="../media/image2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8.tiff"/></Relationships>
</file>

<file path=ppt/slides/_rels/slide4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35.emf"/></Relationships>
</file>

<file path=ppt/slides/_rels/slide51.xml.rels><?xml version="1.0" encoding="UTF-8" standalone="yes"?>
<Relationships xmlns="http://schemas.openxmlformats.org/package/2006/relationships"><Relationship Id="rId3" Type="http://schemas.openxmlformats.org/officeDocument/2006/relationships/hyperlink" Target="http://confirmshaming.tumblr.com/image/176936387251"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jj0Omn6tHeAhVE44MKHdxxAgUQjRx6BAgBEAU&amp;url=http%3A%2F%2Fwww.cleanmpg.com%2Fcommunity%2Findex.php%3Fthreads%2F44707%2F&amp;psig=AOvVaw2IYt7QEDMc9rIZBC885kwR&amp;ust=1542214351398890" TargetMode="External"/><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37.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5953"/>
          <a:stretch/>
        </p:blipFill>
        <p:spPr>
          <a:xfrm>
            <a:off x="0" y="0"/>
            <a:ext cx="9144000" cy="6019800"/>
          </a:xfrm>
          <a:prstGeom prst="rect">
            <a:avLst/>
          </a:prstGeom>
        </p:spPr>
      </p:pic>
      <p:sp>
        <p:nvSpPr>
          <p:cNvPr id="2" name="Title 1"/>
          <p:cNvSpPr>
            <a:spLocks noGrp="1"/>
          </p:cNvSpPr>
          <p:nvPr>
            <p:ph type="ctrTitle"/>
          </p:nvPr>
        </p:nvSpPr>
        <p:spPr>
          <a:xfrm>
            <a:off x="0" y="5458691"/>
            <a:ext cx="9143999" cy="1399309"/>
          </a:xfrm>
          <a:solidFill>
            <a:schemeClr val="bg1"/>
          </a:solidFill>
        </p:spPr>
        <p:txBody>
          <a:bodyPr>
            <a:normAutofit/>
          </a:bodyPr>
          <a:lstStyle/>
          <a:p>
            <a:r>
              <a:rPr lang="en-US" sz="3600" b="1" dirty="0"/>
              <a:t>Gamification, persuasion, dark patterns</a:t>
            </a:r>
            <a:br>
              <a:rPr lang="en-US" dirty="0"/>
            </a:br>
            <a:r>
              <a:rPr lang="en-US" sz="2200" b="0" dirty="0"/>
              <a:t>CSCI 5839 Fall 2021</a:t>
            </a:r>
          </a:p>
        </p:txBody>
      </p:sp>
    </p:spTree>
    <p:extLst>
      <p:ext uri="{BB962C8B-B14F-4D97-AF65-F5344CB8AC3E}">
        <p14:creationId xmlns:p14="http://schemas.microsoft.com/office/powerpoint/2010/main" val="2354265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6A575-124B-1046-8A05-13E5B1D1E422}"/>
              </a:ext>
            </a:extLst>
          </p:cNvPr>
          <p:cNvSpPr>
            <a:spLocks noGrp="1"/>
          </p:cNvSpPr>
          <p:nvPr>
            <p:ph type="title"/>
          </p:nvPr>
        </p:nvSpPr>
        <p:spPr/>
        <p:txBody>
          <a:bodyPr>
            <a:normAutofit fontScale="90000"/>
          </a:bodyPr>
          <a:lstStyle/>
          <a:p>
            <a:r>
              <a:rPr lang="en-US"/>
              <a:t>Starting point: cognitive biases</a:t>
            </a:r>
          </a:p>
        </p:txBody>
      </p:sp>
      <p:sp>
        <p:nvSpPr>
          <p:cNvPr id="3" name="Content Placeholder 2">
            <a:extLst>
              <a:ext uri="{FF2B5EF4-FFF2-40B4-BE49-F238E27FC236}">
                <a16:creationId xmlns:a16="http://schemas.microsoft.com/office/drawing/2014/main" id="{30A40CCE-36DE-7B42-83F0-6122B1BBCADB}"/>
              </a:ext>
            </a:extLst>
          </p:cNvPr>
          <p:cNvSpPr>
            <a:spLocks noGrp="1"/>
          </p:cNvSpPr>
          <p:nvPr>
            <p:ph idx="1"/>
          </p:nvPr>
        </p:nvSpPr>
        <p:spPr/>
        <p:txBody>
          <a:bodyPr/>
          <a:lstStyle/>
          <a:p>
            <a:r>
              <a:rPr lang="en-US">
                <a:latin typeface="Helvetica" pitchFamily="2" charset="0"/>
              </a:rPr>
              <a:t>“People are not accustomed to thinking hard and are often content to trust a plausible judgment that quickly comes to mind.”</a:t>
            </a:r>
            <a:br>
              <a:rPr lang="en-US">
                <a:latin typeface="Helvetica" pitchFamily="2" charset="0"/>
              </a:rPr>
            </a:br>
            <a:br>
              <a:rPr lang="en-US">
                <a:latin typeface="Helvetica" pitchFamily="2" charset="0"/>
              </a:rPr>
            </a:br>
            <a:r>
              <a:rPr lang="en-US">
                <a:latin typeface="Helvetica" pitchFamily="2" charset="0"/>
              </a:rPr>
              <a:t>–Daniel Kahneman, </a:t>
            </a:r>
            <a:r>
              <a:rPr lang="en-US" i="1">
                <a:latin typeface="Helvetica" pitchFamily="2" charset="0"/>
              </a:rPr>
              <a:t>A Perspective on Judgment and Choice: Mapping Bounded Rationality</a:t>
            </a:r>
          </a:p>
          <a:p>
            <a:endParaRPr lang="en-US"/>
          </a:p>
        </p:txBody>
      </p:sp>
    </p:spTree>
    <p:extLst>
      <p:ext uri="{BB962C8B-B14F-4D97-AF65-F5344CB8AC3E}">
        <p14:creationId xmlns:p14="http://schemas.microsoft.com/office/powerpoint/2010/main" val="3646146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6FF1A-2F1A-6546-8B9A-4F5BE85BFE2A}"/>
              </a:ext>
            </a:extLst>
          </p:cNvPr>
          <p:cNvSpPr>
            <a:spLocks noGrp="1"/>
          </p:cNvSpPr>
          <p:nvPr>
            <p:ph type="title"/>
          </p:nvPr>
        </p:nvSpPr>
        <p:spPr/>
        <p:txBody>
          <a:bodyPr/>
          <a:lstStyle/>
          <a:p>
            <a:r>
              <a:rPr lang="en-US"/>
              <a:t>Cognitive biases</a:t>
            </a:r>
          </a:p>
        </p:txBody>
      </p:sp>
      <p:sp>
        <p:nvSpPr>
          <p:cNvPr id="3" name="Content Placeholder 2">
            <a:extLst>
              <a:ext uri="{FF2B5EF4-FFF2-40B4-BE49-F238E27FC236}">
                <a16:creationId xmlns:a16="http://schemas.microsoft.com/office/drawing/2014/main" id="{F01543CB-8EAD-7448-81BD-6B323DD56D3E}"/>
              </a:ext>
            </a:extLst>
          </p:cNvPr>
          <p:cNvSpPr>
            <a:spLocks noGrp="1"/>
          </p:cNvSpPr>
          <p:nvPr>
            <p:ph idx="1"/>
          </p:nvPr>
        </p:nvSpPr>
        <p:spPr>
          <a:xfrm>
            <a:off x="457200" y="1600201"/>
            <a:ext cx="8229600" cy="5110459"/>
          </a:xfrm>
        </p:spPr>
        <p:txBody>
          <a:bodyPr>
            <a:normAutofit lnSpcReduction="10000"/>
          </a:bodyPr>
          <a:lstStyle/>
          <a:p>
            <a:r>
              <a:rPr lang="en-US" dirty="0"/>
              <a:t>Daniel Kahneman, in </a:t>
            </a:r>
            <a:r>
              <a:rPr lang="en-US" i="1" dirty="0"/>
              <a:t>Thinking Fast and Slow, </a:t>
            </a:r>
            <a:r>
              <a:rPr lang="en-US" dirty="0"/>
              <a:t>says we have two cognitive systems</a:t>
            </a:r>
          </a:p>
          <a:p>
            <a:pPr lvl="1"/>
            <a:r>
              <a:rPr lang="en-US" dirty="0"/>
              <a:t>System 1: Fast, lazy, loves </a:t>
            </a:r>
            <a:r>
              <a:rPr lang="en-US" dirty="0" err="1"/>
              <a:t>heurististics</a:t>
            </a:r>
            <a:r>
              <a:rPr lang="en-US" dirty="0"/>
              <a:t> and approximations</a:t>
            </a:r>
          </a:p>
          <a:p>
            <a:pPr lvl="1"/>
            <a:r>
              <a:rPr lang="en-US" dirty="0"/>
              <a:t>System 2: Slow, deliberate, effortful</a:t>
            </a:r>
          </a:p>
          <a:p>
            <a:r>
              <a:rPr lang="en-US" dirty="0"/>
              <a:t>In other words, we can be reasonable, but it’s difficult</a:t>
            </a:r>
          </a:p>
          <a:p>
            <a:r>
              <a:rPr lang="en-US" dirty="0"/>
              <a:t>And we try to avoid the work of being reasonable (Fiske and Taylor’s </a:t>
            </a:r>
            <a:r>
              <a:rPr lang="en-US" i="1" dirty="0"/>
              <a:t>cognitive miser</a:t>
            </a:r>
            <a:r>
              <a:rPr lang="en-US" dirty="0"/>
              <a:t> theory) </a:t>
            </a:r>
          </a:p>
        </p:txBody>
      </p:sp>
    </p:spTree>
    <p:extLst>
      <p:ext uri="{BB962C8B-B14F-4D97-AF65-F5344CB8AC3E}">
        <p14:creationId xmlns:p14="http://schemas.microsoft.com/office/powerpoint/2010/main" val="314840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FC8EE-24F2-9748-BAAF-E01F0FBE632A}"/>
              </a:ext>
            </a:extLst>
          </p:cNvPr>
          <p:cNvSpPr>
            <a:spLocks noGrp="1"/>
          </p:cNvSpPr>
          <p:nvPr>
            <p:ph type="title"/>
          </p:nvPr>
        </p:nvSpPr>
        <p:spPr/>
        <p:txBody>
          <a:bodyPr>
            <a:normAutofit/>
          </a:bodyPr>
          <a:lstStyle/>
          <a:p>
            <a:r>
              <a:rPr lang="en-US" dirty="0"/>
              <a:t>Some cognitive biases</a:t>
            </a:r>
          </a:p>
        </p:txBody>
      </p:sp>
      <p:sp>
        <p:nvSpPr>
          <p:cNvPr id="3" name="Content Placeholder 2">
            <a:extLst>
              <a:ext uri="{FF2B5EF4-FFF2-40B4-BE49-F238E27FC236}">
                <a16:creationId xmlns:a16="http://schemas.microsoft.com/office/drawing/2014/main" id="{FDF3D378-8D35-4D44-B55C-987DCF2799D9}"/>
              </a:ext>
            </a:extLst>
          </p:cNvPr>
          <p:cNvSpPr>
            <a:spLocks noGrp="1"/>
          </p:cNvSpPr>
          <p:nvPr>
            <p:ph idx="1"/>
          </p:nvPr>
        </p:nvSpPr>
        <p:spPr>
          <a:xfrm>
            <a:off x="457200" y="1600201"/>
            <a:ext cx="8229600" cy="4883661"/>
          </a:xfrm>
        </p:spPr>
        <p:txBody>
          <a:bodyPr>
            <a:normAutofit fontScale="70000" lnSpcReduction="20000"/>
          </a:bodyPr>
          <a:lstStyle/>
          <a:p>
            <a:r>
              <a:rPr lang="en-US"/>
              <a:t>Many different ones (but often have similar underlying structures)</a:t>
            </a:r>
          </a:p>
          <a:p>
            <a:r>
              <a:rPr lang="en-US"/>
              <a:t>Some notable biases:</a:t>
            </a:r>
          </a:p>
          <a:p>
            <a:pPr lvl="1"/>
            <a:r>
              <a:rPr lang="en-US" b="1"/>
              <a:t>Confirmation bias</a:t>
            </a:r>
            <a:r>
              <a:rPr lang="en-US"/>
              <a:t> — the tendency to search for or interpret information in a way that confirms one's preconceptions.</a:t>
            </a:r>
            <a:endParaRPr lang="en-US" b="1"/>
          </a:p>
          <a:p>
            <a:pPr lvl="1"/>
            <a:r>
              <a:rPr lang="en-US" b="1"/>
              <a:t>Hyperbolic discounting</a:t>
            </a:r>
            <a:r>
              <a:rPr lang="en-US"/>
              <a:t> — the tendency for people to have a stronger preference for more immediate payoffs relative to later payoffs, the closer to the present both payoffs are.</a:t>
            </a:r>
          </a:p>
          <a:p>
            <a:pPr lvl="1"/>
            <a:r>
              <a:rPr lang="en-US" b="1"/>
              <a:t>Extreme aversion</a:t>
            </a:r>
            <a:r>
              <a:rPr lang="en-US"/>
              <a:t> — most people will go to great lengths to avoid extremes. People are more likely to choose an option if it is the intermediate choice.</a:t>
            </a:r>
          </a:p>
          <a:p>
            <a:pPr lvl="1"/>
            <a:r>
              <a:rPr lang="en-US" b="1"/>
              <a:t>Unit bias</a:t>
            </a:r>
            <a:r>
              <a:rPr lang="en-US"/>
              <a:t> — the tendency to want to finish a given unit of a task or an item with strong effects on the consumption of food in particular</a:t>
            </a:r>
          </a:p>
          <a:p>
            <a:pPr lvl="1"/>
            <a:r>
              <a:rPr lang="en-US" b="1"/>
              <a:t>Impact bias</a:t>
            </a:r>
            <a:r>
              <a:rPr lang="en-US"/>
              <a:t> — the tendency for people to overestimate the length or the intensity of the impact of future feeling states.</a:t>
            </a:r>
          </a:p>
          <a:p>
            <a:pPr lvl="1"/>
            <a:endParaRPr lang="en-US"/>
          </a:p>
          <a:p>
            <a:pPr lvl="1"/>
            <a:endParaRPr lang="en-US"/>
          </a:p>
        </p:txBody>
      </p:sp>
    </p:spTree>
    <p:extLst>
      <p:ext uri="{BB962C8B-B14F-4D97-AF65-F5344CB8AC3E}">
        <p14:creationId xmlns:p14="http://schemas.microsoft.com/office/powerpoint/2010/main" val="1574177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DBD43-8E9D-A246-8BE2-FF20ACA7D5BF}"/>
              </a:ext>
            </a:extLst>
          </p:cNvPr>
          <p:cNvSpPr>
            <a:spLocks noGrp="1"/>
          </p:cNvSpPr>
          <p:nvPr>
            <p:ph type="title"/>
          </p:nvPr>
        </p:nvSpPr>
        <p:spPr/>
        <p:txBody>
          <a:bodyPr/>
          <a:lstStyle/>
          <a:p>
            <a:r>
              <a:rPr lang="en-US"/>
              <a:t>Probability biases</a:t>
            </a:r>
          </a:p>
        </p:txBody>
      </p:sp>
      <p:sp>
        <p:nvSpPr>
          <p:cNvPr id="3" name="Content Placeholder 2">
            <a:extLst>
              <a:ext uri="{FF2B5EF4-FFF2-40B4-BE49-F238E27FC236}">
                <a16:creationId xmlns:a16="http://schemas.microsoft.com/office/drawing/2014/main" id="{D3584DB8-9ADB-514B-A666-AD00923F7807}"/>
              </a:ext>
            </a:extLst>
          </p:cNvPr>
          <p:cNvSpPr>
            <a:spLocks noGrp="1"/>
          </p:cNvSpPr>
          <p:nvPr>
            <p:ph idx="1"/>
          </p:nvPr>
        </p:nvSpPr>
        <p:spPr>
          <a:xfrm>
            <a:off x="457200" y="1417638"/>
            <a:ext cx="8229600" cy="5279628"/>
          </a:xfrm>
        </p:spPr>
        <p:txBody>
          <a:bodyPr>
            <a:noAutofit/>
          </a:bodyPr>
          <a:lstStyle/>
          <a:p>
            <a:pPr>
              <a:spcBef>
                <a:spcPts val="562"/>
              </a:spcBef>
            </a:pPr>
            <a:r>
              <a:rPr lang="en-US" sz="1828" b="1"/>
              <a:t>Primacy effect</a:t>
            </a:r>
            <a:r>
              <a:rPr lang="en-US" sz="1828"/>
              <a:t> — the tendency to weigh initial events more than subsequent events.</a:t>
            </a:r>
          </a:p>
          <a:p>
            <a:pPr>
              <a:spcBef>
                <a:spcPts val="562"/>
              </a:spcBef>
            </a:pPr>
            <a:r>
              <a:rPr lang="en-US" sz="1828" b="1"/>
              <a:t>Recency effect</a:t>
            </a:r>
            <a:r>
              <a:rPr lang="en-US" sz="1828"/>
              <a:t> — the tendency to weigh recent events more than earlier events.</a:t>
            </a:r>
          </a:p>
          <a:p>
            <a:pPr>
              <a:spcBef>
                <a:spcPts val="562"/>
              </a:spcBef>
            </a:pPr>
            <a:r>
              <a:rPr lang="en-US" sz="1828" b="1"/>
              <a:t>Availability heuristic</a:t>
            </a:r>
            <a:r>
              <a:rPr lang="en-US" sz="1828"/>
              <a:t> — a biased prediction, due to the tendency to focus on the most salient and emotionally-charged outcome.</a:t>
            </a:r>
          </a:p>
          <a:p>
            <a:pPr>
              <a:spcBef>
                <a:spcPts val="562"/>
              </a:spcBef>
            </a:pPr>
            <a:r>
              <a:rPr lang="en-US" sz="1828" b="1">
                <a:hlinkClick r:id="rId2" tooltip="Clustering illusion"/>
              </a:rPr>
              <a:t>Clustering illusion</a:t>
            </a:r>
            <a:r>
              <a:rPr lang="en-US" sz="1828"/>
              <a:t> — the tendency to see patterns where actually none exist.</a:t>
            </a:r>
          </a:p>
          <a:p>
            <a:pPr>
              <a:spcBef>
                <a:spcPts val="562"/>
              </a:spcBef>
            </a:pPr>
            <a:r>
              <a:rPr lang="en-US" sz="1828" b="1">
                <a:hlinkClick r:id="rId3" tooltip="Frequency illusion"/>
              </a:rPr>
              <a:t>Frequency illusion</a:t>
            </a:r>
            <a:r>
              <a:rPr lang="en-US" sz="1828"/>
              <a:t> — the phenomenon in which people who just learn or notice something start seeing it everywhere. Also known as the Baader-Meinhof Phenomenon.</a:t>
            </a:r>
          </a:p>
          <a:p>
            <a:pPr>
              <a:spcBef>
                <a:spcPts val="562"/>
              </a:spcBef>
            </a:pPr>
            <a:r>
              <a:rPr lang="en-US" sz="1828" b="1">
                <a:hlinkClick r:id="rId4" tooltip="Gambler's fallacy"/>
              </a:rPr>
              <a:t>Gambler's fallacy</a:t>
            </a:r>
            <a:r>
              <a:rPr lang="en-US" sz="1828"/>
              <a:t> — the tendency to assume that individual random events are influenced by previous random events. For example, "I've flipped heads with this coin five times consecutively, so the chance of tails coming out on the sixth flip is much greater than heads."</a:t>
            </a:r>
          </a:p>
          <a:p>
            <a:pPr>
              <a:spcBef>
                <a:spcPts val="562"/>
              </a:spcBef>
            </a:pPr>
            <a:r>
              <a:rPr lang="en-US" sz="1828" b="1">
                <a:hlinkClick r:id="rId5" tooltip="Overconfidence effect"/>
              </a:rPr>
              <a:t>Overconfidence effect</a:t>
            </a:r>
            <a:r>
              <a:rPr lang="en-US" sz="1828"/>
              <a:t> — the tendency to overestimate one's own abilities.</a:t>
            </a:r>
          </a:p>
        </p:txBody>
      </p:sp>
    </p:spTree>
    <p:extLst>
      <p:ext uri="{BB962C8B-B14F-4D97-AF65-F5344CB8AC3E}">
        <p14:creationId xmlns:p14="http://schemas.microsoft.com/office/powerpoint/2010/main" val="1403633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AA338-F7C3-CB49-AA24-C2C3B744451A}"/>
              </a:ext>
            </a:extLst>
          </p:cNvPr>
          <p:cNvSpPr>
            <a:spLocks noGrp="1"/>
          </p:cNvSpPr>
          <p:nvPr>
            <p:ph type="title"/>
          </p:nvPr>
        </p:nvSpPr>
        <p:spPr/>
        <p:txBody>
          <a:bodyPr/>
          <a:lstStyle/>
          <a:p>
            <a:r>
              <a:rPr lang="en-US"/>
              <a:t>Effects of probability biases?</a:t>
            </a:r>
          </a:p>
        </p:txBody>
      </p:sp>
      <p:sp>
        <p:nvSpPr>
          <p:cNvPr id="3" name="Content Placeholder 2">
            <a:extLst>
              <a:ext uri="{FF2B5EF4-FFF2-40B4-BE49-F238E27FC236}">
                <a16:creationId xmlns:a16="http://schemas.microsoft.com/office/drawing/2014/main" id="{3BB3680E-A76D-D748-93C9-320CAA7EC4E3}"/>
              </a:ext>
            </a:extLst>
          </p:cNvPr>
          <p:cNvSpPr>
            <a:spLocks noGrp="1"/>
          </p:cNvSpPr>
          <p:nvPr>
            <p:ph idx="1"/>
          </p:nvPr>
        </p:nvSpPr>
        <p:spPr/>
        <p:txBody>
          <a:bodyPr/>
          <a:lstStyle/>
          <a:p>
            <a:r>
              <a:rPr lang="en-US"/>
              <a:t>Making decisions with unclear payoff: should I vote? Exercise today? Apply to this job?</a:t>
            </a:r>
          </a:p>
          <a:p>
            <a:endParaRPr lang="en-US"/>
          </a:p>
        </p:txBody>
      </p:sp>
    </p:spTree>
    <p:extLst>
      <p:ext uri="{BB962C8B-B14F-4D97-AF65-F5344CB8AC3E}">
        <p14:creationId xmlns:p14="http://schemas.microsoft.com/office/powerpoint/2010/main" val="1740271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F1BC2-79CD-154D-BFF6-7CD3AC54C6C8}"/>
              </a:ext>
            </a:extLst>
          </p:cNvPr>
          <p:cNvSpPr>
            <a:spLocks noGrp="1"/>
          </p:cNvSpPr>
          <p:nvPr>
            <p:ph type="title"/>
          </p:nvPr>
        </p:nvSpPr>
        <p:spPr/>
        <p:txBody>
          <a:bodyPr/>
          <a:lstStyle/>
          <a:p>
            <a:r>
              <a:rPr lang="en-US"/>
              <a:t>Social biases</a:t>
            </a:r>
          </a:p>
        </p:txBody>
      </p:sp>
      <p:sp>
        <p:nvSpPr>
          <p:cNvPr id="3" name="Content Placeholder 2">
            <a:extLst>
              <a:ext uri="{FF2B5EF4-FFF2-40B4-BE49-F238E27FC236}">
                <a16:creationId xmlns:a16="http://schemas.microsoft.com/office/drawing/2014/main" id="{562937E0-4757-3D4A-A593-B710F37A9D18}"/>
              </a:ext>
            </a:extLst>
          </p:cNvPr>
          <p:cNvSpPr>
            <a:spLocks noGrp="1"/>
          </p:cNvSpPr>
          <p:nvPr>
            <p:ph idx="1"/>
          </p:nvPr>
        </p:nvSpPr>
        <p:spPr/>
        <p:txBody>
          <a:bodyPr>
            <a:noAutofit/>
          </a:bodyPr>
          <a:lstStyle/>
          <a:p>
            <a:pPr>
              <a:spcBef>
                <a:spcPts val="562"/>
              </a:spcBef>
            </a:pPr>
            <a:r>
              <a:rPr lang="en-US" sz="2109" b="1"/>
              <a:t>Fundamental attribution error</a:t>
            </a:r>
            <a:r>
              <a:rPr lang="en-US" sz="2109"/>
              <a:t> — the tendency for people to over-emphasize personality-based explanations for behaviors observed in others while under-emphasizing the role and power of situational influences on the same behavior.</a:t>
            </a:r>
          </a:p>
          <a:p>
            <a:pPr>
              <a:spcBef>
                <a:spcPts val="562"/>
              </a:spcBef>
            </a:pPr>
            <a:r>
              <a:rPr lang="en-US" sz="2109" b="1"/>
              <a:t>Halo effect</a:t>
            </a:r>
            <a:r>
              <a:rPr lang="en-US" sz="2109"/>
              <a:t> — the tendency for a person's positive or negative traits to "spill over" from one area of their personality to another in others' perceptions of them (</a:t>
            </a:r>
            <a:r>
              <a:rPr lang="en-US" sz="2109" i="1"/>
              <a:t>see also physical attractiveness stereotype</a:t>
            </a:r>
            <a:r>
              <a:rPr lang="en-US" sz="2109"/>
              <a:t>).</a:t>
            </a:r>
          </a:p>
          <a:p>
            <a:pPr>
              <a:spcBef>
                <a:spcPts val="562"/>
              </a:spcBef>
            </a:pPr>
            <a:r>
              <a:rPr lang="en-US" sz="2109" b="1">
                <a:hlinkClick r:id="rId2" tooltip="Other"/>
              </a:rPr>
              <a:t>Ingroup bias</a:t>
            </a:r>
            <a:r>
              <a:rPr lang="en-US" sz="2109"/>
              <a:t> — the tendency for people to give preferential treatment to others they perceive to be members of their own groups.</a:t>
            </a:r>
          </a:p>
          <a:p>
            <a:pPr>
              <a:spcBef>
                <a:spcPts val="562"/>
              </a:spcBef>
            </a:pPr>
            <a:r>
              <a:rPr lang="en-US" sz="2109" b="1"/>
              <a:t>Projection bias</a:t>
            </a:r>
            <a:r>
              <a:rPr lang="en-US" sz="2109"/>
              <a:t> — the tendency to unconsciously assume that others share the same or similar thoughts, beliefs, values, or positions.</a:t>
            </a:r>
            <a:br>
              <a:rPr lang="en-US" sz="2109"/>
            </a:br>
            <a:br>
              <a:rPr lang="en-US" sz="2109"/>
            </a:br>
            <a:br>
              <a:rPr lang="en-US" sz="2109"/>
            </a:br>
            <a:endParaRPr lang="en-US" sz="2109"/>
          </a:p>
        </p:txBody>
      </p:sp>
    </p:spTree>
    <p:extLst>
      <p:ext uri="{BB962C8B-B14F-4D97-AF65-F5344CB8AC3E}">
        <p14:creationId xmlns:p14="http://schemas.microsoft.com/office/powerpoint/2010/main" val="1488482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27FC6-3B2D-374D-BF7C-FEFBCDD6CD4D}"/>
              </a:ext>
            </a:extLst>
          </p:cNvPr>
          <p:cNvSpPr>
            <a:spLocks noGrp="1"/>
          </p:cNvSpPr>
          <p:nvPr>
            <p:ph type="title"/>
          </p:nvPr>
        </p:nvSpPr>
        <p:spPr/>
        <p:txBody>
          <a:bodyPr/>
          <a:lstStyle/>
          <a:p>
            <a:r>
              <a:rPr lang="en-US"/>
              <a:t>Effects of social biases?</a:t>
            </a:r>
          </a:p>
        </p:txBody>
      </p:sp>
      <p:sp>
        <p:nvSpPr>
          <p:cNvPr id="3" name="Content Placeholder 2">
            <a:extLst>
              <a:ext uri="{FF2B5EF4-FFF2-40B4-BE49-F238E27FC236}">
                <a16:creationId xmlns:a16="http://schemas.microsoft.com/office/drawing/2014/main" id="{D0A301E7-3BC1-EE47-B2CB-AB9D8FBB59F2}"/>
              </a:ext>
            </a:extLst>
          </p:cNvPr>
          <p:cNvSpPr>
            <a:spLocks noGrp="1"/>
          </p:cNvSpPr>
          <p:nvPr>
            <p:ph idx="1"/>
          </p:nvPr>
        </p:nvSpPr>
        <p:spPr/>
        <p:txBody>
          <a:bodyPr/>
          <a:lstStyle/>
          <a:p>
            <a:r>
              <a:rPr lang="en-US"/>
              <a:t>Most systems are social now, often what one person does is placed in context of what other people are doing</a:t>
            </a:r>
          </a:p>
          <a:p>
            <a:r>
              <a:rPr lang="en-US"/>
              <a:t>See also: voting behaviors, environmental sustainability, collective action, propagation of “fake news”</a:t>
            </a:r>
          </a:p>
        </p:txBody>
      </p:sp>
    </p:spTree>
    <p:extLst>
      <p:ext uri="{BB962C8B-B14F-4D97-AF65-F5344CB8AC3E}">
        <p14:creationId xmlns:p14="http://schemas.microsoft.com/office/powerpoint/2010/main" val="46678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4DCB7-9795-C24A-951C-ECBAF60C9215}"/>
              </a:ext>
            </a:extLst>
          </p:cNvPr>
          <p:cNvSpPr>
            <a:spLocks noGrp="1"/>
          </p:cNvSpPr>
          <p:nvPr>
            <p:ph type="title"/>
          </p:nvPr>
        </p:nvSpPr>
        <p:spPr/>
        <p:txBody>
          <a:bodyPr/>
          <a:lstStyle/>
          <a:p>
            <a:r>
              <a:rPr lang="en-US"/>
              <a:t>Comments on bias</a:t>
            </a:r>
          </a:p>
        </p:txBody>
      </p:sp>
      <p:sp>
        <p:nvSpPr>
          <p:cNvPr id="3" name="Content Placeholder 2">
            <a:extLst>
              <a:ext uri="{FF2B5EF4-FFF2-40B4-BE49-F238E27FC236}">
                <a16:creationId xmlns:a16="http://schemas.microsoft.com/office/drawing/2014/main" id="{7E70D648-9433-7E4B-9E29-6553B0DAC95E}"/>
              </a:ext>
            </a:extLst>
          </p:cNvPr>
          <p:cNvSpPr>
            <a:spLocks noGrp="1"/>
          </p:cNvSpPr>
          <p:nvPr>
            <p:ph idx="1"/>
          </p:nvPr>
        </p:nvSpPr>
        <p:spPr/>
        <p:txBody>
          <a:bodyPr>
            <a:normAutofit fontScale="92500" lnSpcReduction="20000"/>
          </a:bodyPr>
          <a:lstStyle/>
          <a:p>
            <a:pPr marL="522368" indent="-522368">
              <a:buFont typeface="+mj-lt"/>
              <a:buAutoNum type="arabicPeriod"/>
            </a:pPr>
            <a:r>
              <a:rPr lang="en-US"/>
              <a:t>When we talk about users formulating goals, making plans, making decisions, biases may be present</a:t>
            </a:r>
          </a:p>
          <a:p>
            <a:pPr marL="1002404" lvl="1" indent="-522368"/>
            <a:r>
              <a:rPr lang="en-US"/>
              <a:t>Even in unexpected cases – e.g. even solo apps may be influenced by social effects (“are you using the Fitbit app yet?”)</a:t>
            </a:r>
          </a:p>
          <a:p>
            <a:pPr marL="522368" indent="-522368">
              <a:buFont typeface="+mj-lt"/>
              <a:buAutoNum type="arabicPeriod"/>
            </a:pPr>
            <a:r>
              <a:rPr lang="en-US"/>
              <a:t>We often don’t know what those biases are (and users don’t either) – no simple list</a:t>
            </a:r>
          </a:p>
          <a:p>
            <a:pPr marL="522368" indent="-522368">
              <a:buFont typeface="+mj-lt"/>
              <a:buAutoNum type="arabicPeriod"/>
            </a:pPr>
            <a:r>
              <a:rPr lang="en-US"/>
              <a:t>These kinds of issues are often within our control, and thus we bear some responsibility for them (HCI is not just putting buttons on screen)</a:t>
            </a:r>
          </a:p>
        </p:txBody>
      </p:sp>
    </p:spTree>
    <p:extLst>
      <p:ext uri="{BB962C8B-B14F-4D97-AF65-F5344CB8AC3E}">
        <p14:creationId xmlns:p14="http://schemas.microsoft.com/office/powerpoint/2010/main" val="2884373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E84B9-591A-7241-9396-69E5BD026368}"/>
              </a:ext>
            </a:extLst>
          </p:cNvPr>
          <p:cNvSpPr>
            <a:spLocks noGrp="1"/>
          </p:cNvSpPr>
          <p:nvPr>
            <p:ph type="title"/>
          </p:nvPr>
        </p:nvSpPr>
        <p:spPr/>
        <p:txBody>
          <a:bodyPr/>
          <a:lstStyle/>
          <a:p>
            <a:r>
              <a:rPr lang="en-US"/>
              <a:t>So what can we do?</a:t>
            </a:r>
          </a:p>
        </p:txBody>
      </p:sp>
      <p:sp>
        <p:nvSpPr>
          <p:cNvPr id="3" name="Content Placeholder 2">
            <a:extLst>
              <a:ext uri="{FF2B5EF4-FFF2-40B4-BE49-F238E27FC236}">
                <a16:creationId xmlns:a16="http://schemas.microsoft.com/office/drawing/2014/main" id="{2032C060-5B7B-1E49-9AD5-D1C613FEF7B6}"/>
              </a:ext>
            </a:extLst>
          </p:cNvPr>
          <p:cNvSpPr>
            <a:spLocks noGrp="1"/>
          </p:cNvSpPr>
          <p:nvPr>
            <p:ph idx="1"/>
          </p:nvPr>
        </p:nvSpPr>
        <p:spPr/>
        <p:txBody>
          <a:bodyPr/>
          <a:lstStyle/>
          <a:p>
            <a:r>
              <a:rPr lang="en-US"/>
              <a:t>Ultimately we need to pay attention to how and why people are using specific tools</a:t>
            </a:r>
            <a:br>
              <a:rPr lang="en-US"/>
            </a:br>
            <a:endParaRPr lang="en-US"/>
          </a:p>
          <a:p>
            <a:r>
              <a:rPr lang="en-US"/>
              <a:t>We can also examine how existing systems are using persuasive techniques to achieve their goals</a:t>
            </a:r>
          </a:p>
          <a:p>
            <a:pPr lvl="1"/>
            <a:r>
              <a:rPr lang="en-US"/>
              <a:t>Especially when their goals are somewhat obvious</a:t>
            </a:r>
          </a:p>
        </p:txBody>
      </p:sp>
    </p:spTree>
    <p:extLst>
      <p:ext uri="{BB962C8B-B14F-4D97-AF65-F5344CB8AC3E}">
        <p14:creationId xmlns:p14="http://schemas.microsoft.com/office/powerpoint/2010/main" val="1691368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40073-A907-C343-98BB-13D237C4B76D}"/>
              </a:ext>
            </a:extLst>
          </p:cNvPr>
          <p:cNvSpPr>
            <a:spLocks noGrp="1"/>
          </p:cNvSpPr>
          <p:nvPr>
            <p:ph type="title"/>
          </p:nvPr>
        </p:nvSpPr>
        <p:spPr/>
        <p:txBody>
          <a:bodyPr>
            <a:normAutofit/>
          </a:bodyPr>
          <a:lstStyle/>
          <a:p>
            <a:r>
              <a:rPr lang="en-US" sz="3867"/>
              <a:t>Levels of understanding</a:t>
            </a:r>
          </a:p>
        </p:txBody>
      </p:sp>
      <p:sp>
        <p:nvSpPr>
          <p:cNvPr id="3" name="Content Placeholder 2">
            <a:extLst>
              <a:ext uri="{FF2B5EF4-FFF2-40B4-BE49-F238E27FC236}">
                <a16:creationId xmlns:a16="http://schemas.microsoft.com/office/drawing/2014/main" id="{890AE82C-18E8-564A-A020-79C43C8F8F52}"/>
              </a:ext>
            </a:extLst>
          </p:cNvPr>
          <p:cNvSpPr>
            <a:spLocks noGrp="1"/>
          </p:cNvSpPr>
          <p:nvPr>
            <p:ph idx="1"/>
          </p:nvPr>
        </p:nvSpPr>
        <p:spPr>
          <a:xfrm>
            <a:off x="457201" y="1459275"/>
            <a:ext cx="5916267" cy="4983161"/>
          </a:xfrm>
        </p:spPr>
        <p:txBody>
          <a:bodyPr>
            <a:normAutofit lnSpcReduction="10000"/>
          </a:bodyPr>
          <a:lstStyle/>
          <a:p>
            <a:r>
              <a:rPr lang="en-US" dirty="0"/>
              <a:t>“Candy Crush wants to make money.”</a:t>
            </a:r>
          </a:p>
          <a:p>
            <a:r>
              <a:rPr lang="en-US" dirty="0"/>
              <a:t>“Here are the parts of Candy Crush that are optimized for making money.”</a:t>
            </a:r>
          </a:p>
          <a:p>
            <a:r>
              <a:rPr lang="en-US" dirty="0"/>
              <a:t>“This is why these parts of Candy Crush make money.”</a:t>
            </a:r>
          </a:p>
          <a:p>
            <a:r>
              <a:rPr lang="en-US" dirty="0"/>
              <a:t>“These techniques can be reused in my own designs (for other reasons).”</a:t>
            </a:r>
          </a:p>
        </p:txBody>
      </p:sp>
      <p:pic>
        <p:nvPicPr>
          <p:cNvPr id="4" name="Picture 3">
            <a:extLst>
              <a:ext uri="{FF2B5EF4-FFF2-40B4-BE49-F238E27FC236}">
                <a16:creationId xmlns:a16="http://schemas.microsoft.com/office/drawing/2014/main" id="{2F3D0005-F7DA-F04F-9F1B-E521FD7FC747}"/>
              </a:ext>
            </a:extLst>
          </p:cNvPr>
          <p:cNvPicPr>
            <a:picLocks noChangeAspect="1"/>
          </p:cNvPicPr>
          <p:nvPr/>
        </p:nvPicPr>
        <p:blipFill rotWithShape="1">
          <a:blip r:embed="rId3"/>
          <a:srcRect l="54203" r="3524"/>
          <a:stretch/>
        </p:blipFill>
        <p:spPr>
          <a:xfrm>
            <a:off x="6987134" y="1459275"/>
            <a:ext cx="1594684" cy="5124087"/>
          </a:xfrm>
          <a:prstGeom prst="rect">
            <a:avLst/>
          </a:prstGeom>
        </p:spPr>
      </p:pic>
    </p:spTree>
    <p:extLst>
      <p:ext uri="{BB962C8B-B14F-4D97-AF65-F5344CB8AC3E}">
        <p14:creationId xmlns:p14="http://schemas.microsoft.com/office/powerpoint/2010/main" val="912581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6DCA75-AB30-4146-A0F8-9CA7FC9B8F5E}"/>
              </a:ext>
            </a:extLst>
          </p:cNvPr>
          <p:cNvSpPr>
            <a:spLocks noGrp="1"/>
          </p:cNvSpPr>
          <p:nvPr>
            <p:ph type="title"/>
          </p:nvPr>
        </p:nvSpPr>
        <p:spPr/>
        <p:txBody>
          <a:bodyPr/>
          <a:lstStyle/>
          <a:p>
            <a:r>
              <a:rPr lang="en-US" dirty="0"/>
              <a:t>CSCI 5839 Part 3</a:t>
            </a:r>
          </a:p>
        </p:txBody>
      </p:sp>
      <p:sp>
        <p:nvSpPr>
          <p:cNvPr id="4" name="Content Placeholder 3">
            <a:extLst>
              <a:ext uri="{FF2B5EF4-FFF2-40B4-BE49-F238E27FC236}">
                <a16:creationId xmlns:a16="http://schemas.microsoft.com/office/drawing/2014/main" id="{234A126E-6478-014D-B17D-0BBD7C508AD0}"/>
              </a:ext>
            </a:extLst>
          </p:cNvPr>
          <p:cNvSpPr>
            <a:spLocks noGrp="1"/>
          </p:cNvSpPr>
          <p:nvPr>
            <p:ph idx="1"/>
          </p:nvPr>
        </p:nvSpPr>
        <p:spPr/>
        <p:txBody>
          <a:bodyPr/>
          <a:lstStyle/>
          <a:p>
            <a:r>
              <a:rPr lang="en-US" dirty="0"/>
              <a:t>Applications of design</a:t>
            </a:r>
          </a:p>
          <a:p>
            <a:r>
              <a:rPr lang="en-US" dirty="0"/>
              <a:t>Design within specific domains (persuasive UIs, audio)</a:t>
            </a:r>
          </a:p>
          <a:p>
            <a:r>
              <a:rPr lang="en-US" dirty="0"/>
              <a:t>Design in specific contexts (accessibility, values)</a:t>
            </a:r>
          </a:p>
        </p:txBody>
      </p:sp>
    </p:spTree>
    <p:extLst>
      <p:ext uri="{BB962C8B-B14F-4D97-AF65-F5344CB8AC3E}">
        <p14:creationId xmlns:p14="http://schemas.microsoft.com/office/powerpoint/2010/main" val="132898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A3E63-E0A8-A14F-8071-2804DF949B52}"/>
              </a:ext>
            </a:extLst>
          </p:cNvPr>
          <p:cNvSpPr>
            <a:spLocks noGrp="1"/>
          </p:cNvSpPr>
          <p:nvPr>
            <p:ph type="title"/>
          </p:nvPr>
        </p:nvSpPr>
        <p:spPr/>
        <p:txBody>
          <a:bodyPr/>
          <a:lstStyle/>
          <a:p>
            <a:r>
              <a:rPr lang="en-US"/>
              <a:t>Approaches</a:t>
            </a:r>
          </a:p>
        </p:txBody>
      </p:sp>
      <p:sp>
        <p:nvSpPr>
          <p:cNvPr id="3" name="Content Placeholder 2">
            <a:extLst>
              <a:ext uri="{FF2B5EF4-FFF2-40B4-BE49-F238E27FC236}">
                <a16:creationId xmlns:a16="http://schemas.microsoft.com/office/drawing/2014/main" id="{DB88F38C-CA62-574C-943E-CB78143144F7}"/>
              </a:ext>
            </a:extLst>
          </p:cNvPr>
          <p:cNvSpPr>
            <a:spLocks noGrp="1"/>
          </p:cNvSpPr>
          <p:nvPr>
            <p:ph idx="1"/>
          </p:nvPr>
        </p:nvSpPr>
        <p:spPr/>
        <p:txBody>
          <a:bodyPr/>
          <a:lstStyle/>
          <a:p>
            <a:r>
              <a:rPr lang="en-US" b="1"/>
              <a:t>Gamification</a:t>
            </a:r>
            <a:r>
              <a:rPr lang="en-US"/>
              <a:t> – learning persuasive strategies from games (and game-like experiences)</a:t>
            </a:r>
          </a:p>
          <a:p>
            <a:r>
              <a:rPr lang="en-US" b="1"/>
              <a:t>Dark patterns </a:t>
            </a:r>
            <a:r>
              <a:rPr lang="en-US"/>
              <a:t>– exploring how persuasive strategies can be misused</a:t>
            </a:r>
          </a:p>
          <a:p>
            <a:endParaRPr lang="en-US"/>
          </a:p>
        </p:txBody>
      </p:sp>
    </p:spTree>
    <p:extLst>
      <p:ext uri="{BB962C8B-B14F-4D97-AF65-F5344CB8AC3E}">
        <p14:creationId xmlns:p14="http://schemas.microsoft.com/office/powerpoint/2010/main" val="3854592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156"/>
          <p:cNvSpPr>
            <a:spLocks noGrp="1"/>
          </p:cNvSpPr>
          <p:nvPr>
            <p:ph type="title"/>
          </p:nvPr>
        </p:nvSpPr>
        <p:spPr>
          <a:prstGeom prst="rect">
            <a:avLst/>
          </a:prstGeom>
        </p:spPr>
        <p:txBody>
          <a:bodyPr/>
          <a:lstStyle/>
          <a:p>
            <a:r>
              <a:t>Gamification</a:t>
            </a:r>
          </a:p>
        </p:txBody>
      </p:sp>
      <p:sp>
        <p:nvSpPr>
          <p:cNvPr id="157" name="Shape 157"/>
          <p:cNvSpPr>
            <a:spLocks noGrp="1"/>
          </p:cNvSpPr>
          <p:nvPr>
            <p:ph type="body" idx="1"/>
          </p:nvPr>
        </p:nvSpPr>
        <p:spPr>
          <a:prstGeom prst="rect">
            <a:avLst/>
          </a:prstGeom>
        </p:spPr>
        <p:txBody>
          <a:bodyPr/>
          <a:lstStyle/>
          <a:p>
            <a:r>
              <a:t>Use of game elements in things not usually considered to be games</a:t>
            </a:r>
          </a:p>
          <a:p>
            <a:endParaRPr lang="en-US"/>
          </a:p>
          <a:p>
            <a:r>
              <a:t>Leverage psychological effects of game design</a:t>
            </a:r>
          </a:p>
        </p:txBody>
      </p:sp>
    </p:spTree>
    <p:extLst>
      <p:ext uri="{BB962C8B-B14F-4D97-AF65-F5344CB8AC3E}">
        <p14:creationId xmlns:p14="http://schemas.microsoft.com/office/powerpoint/2010/main" val="1484268880"/>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p:cNvSpPr>
          <p:nvPr>
            <p:ph type="title"/>
          </p:nvPr>
        </p:nvSpPr>
        <p:spPr>
          <a:xfrm>
            <a:off x="457200" y="568152"/>
            <a:ext cx="8229600" cy="1143000"/>
          </a:xfrm>
          <a:prstGeom prst="rect">
            <a:avLst/>
          </a:prstGeom>
        </p:spPr>
        <p:txBody>
          <a:bodyPr>
            <a:noAutofit/>
          </a:bodyPr>
          <a:lstStyle>
            <a:lvl1pPr defTabSz="490727">
              <a:defRPr sz="6719"/>
            </a:lvl1pPr>
          </a:lstStyle>
          <a:p>
            <a:r>
              <a:rPr sz="4400" dirty="0"/>
              <a:t>Gamification: Discussion</a:t>
            </a:r>
          </a:p>
        </p:txBody>
      </p:sp>
      <p:sp>
        <p:nvSpPr>
          <p:cNvPr id="154" name="Shape 154"/>
          <p:cNvSpPr>
            <a:spLocks noGrp="1"/>
          </p:cNvSpPr>
          <p:nvPr>
            <p:ph type="body" idx="1"/>
          </p:nvPr>
        </p:nvSpPr>
        <p:spPr>
          <a:xfrm>
            <a:off x="457200" y="2138466"/>
            <a:ext cx="8229600" cy="3987698"/>
          </a:xfrm>
          <a:prstGeom prst="rect">
            <a:avLst/>
          </a:prstGeom>
        </p:spPr>
        <p:txBody>
          <a:bodyPr/>
          <a:lstStyle/>
          <a:p>
            <a:r>
              <a:rPr lang="en-US" dirty="0"/>
              <a:t>Why are games persuasive?</a:t>
            </a:r>
          </a:p>
          <a:p>
            <a:r>
              <a:rPr lang="en-US" dirty="0"/>
              <a:t>Let’s come up with 5 examples</a:t>
            </a:r>
            <a:endParaRPr dirty="0"/>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9FE26-9DAF-9346-90ED-BFFC2765FD65}"/>
              </a:ext>
            </a:extLst>
          </p:cNvPr>
          <p:cNvSpPr>
            <a:spLocks noGrp="1"/>
          </p:cNvSpPr>
          <p:nvPr>
            <p:ph type="title"/>
          </p:nvPr>
        </p:nvSpPr>
        <p:spPr/>
        <p:txBody>
          <a:bodyPr/>
          <a:lstStyle/>
          <a:p>
            <a:r>
              <a:rPr lang="en-US"/>
              <a:t>Gamification techniques</a:t>
            </a:r>
          </a:p>
        </p:txBody>
      </p:sp>
      <p:sp>
        <p:nvSpPr>
          <p:cNvPr id="3" name="Text Placeholder 2">
            <a:extLst>
              <a:ext uri="{FF2B5EF4-FFF2-40B4-BE49-F238E27FC236}">
                <a16:creationId xmlns:a16="http://schemas.microsoft.com/office/drawing/2014/main" id="{F1EAC471-DEFF-7148-952A-FC15C8DA3054}"/>
              </a:ext>
            </a:extLst>
          </p:cNvPr>
          <p:cNvSpPr>
            <a:spLocks noGrp="1"/>
          </p:cNvSpPr>
          <p:nvPr>
            <p:ph type="body" idx="1"/>
          </p:nvPr>
        </p:nvSpPr>
        <p:spPr/>
        <p:txBody>
          <a:bodyPr/>
          <a:lstStyle/>
          <a:p>
            <a:r>
              <a:rPr lang="en-US"/>
              <a:t>Framing of tasks as a challenge</a:t>
            </a:r>
          </a:p>
          <a:p>
            <a:r>
              <a:rPr lang="en-US"/>
              <a:t>Assigning points / progress bars</a:t>
            </a:r>
          </a:p>
          <a:p>
            <a:r>
              <a:rPr lang="en-US"/>
              <a:t>Setting goals</a:t>
            </a:r>
          </a:p>
          <a:p>
            <a:r>
              <a:rPr lang="en-US"/>
              <a:t>Awards/badges</a:t>
            </a:r>
          </a:p>
          <a:p>
            <a:r>
              <a:rPr lang="en-US"/>
              <a:t>Intermittent rewards</a:t>
            </a:r>
          </a:p>
          <a:p>
            <a:r>
              <a:rPr lang="en-US"/>
              <a:t>Story</a:t>
            </a:r>
          </a:p>
        </p:txBody>
      </p:sp>
    </p:spTree>
    <p:extLst>
      <p:ext uri="{BB962C8B-B14F-4D97-AF65-F5344CB8AC3E}">
        <p14:creationId xmlns:p14="http://schemas.microsoft.com/office/powerpoint/2010/main" val="314936424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172"/>
          <p:cNvSpPr>
            <a:spLocks noGrp="1"/>
          </p:cNvSpPr>
          <p:nvPr>
            <p:ph type="title"/>
          </p:nvPr>
        </p:nvSpPr>
        <p:spPr>
          <a:prstGeom prst="rect">
            <a:avLst/>
          </a:prstGeom>
        </p:spPr>
        <p:txBody>
          <a:bodyPr>
            <a:noAutofit/>
          </a:bodyPr>
          <a:lstStyle>
            <a:lvl1pPr>
              <a:defRPr sz="6500"/>
            </a:lvl1pPr>
          </a:lstStyle>
          <a:p>
            <a:r>
              <a:rPr sz="4400" dirty="0"/>
              <a:t>Visual Studio</a:t>
            </a:r>
            <a:r>
              <a:rPr lang="en-US" sz="4400" dirty="0"/>
              <a:t>:</a:t>
            </a:r>
            <a:r>
              <a:rPr sz="4400" dirty="0"/>
              <a:t> </a:t>
            </a:r>
            <a:br>
              <a:rPr lang="en-US" sz="4400" dirty="0"/>
            </a:br>
            <a:r>
              <a:rPr sz="4400" dirty="0"/>
              <a:t>achievement</a:t>
            </a:r>
            <a:r>
              <a:rPr lang="en-US" sz="4400" dirty="0"/>
              <a:t> tracking</a:t>
            </a:r>
            <a:endParaRPr sz="4400" dirty="0"/>
          </a:p>
        </p:txBody>
      </p:sp>
      <p:sp>
        <p:nvSpPr>
          <p:cNvPr id="173" name="Shape 173"/>
          <p:cNvSpPr>
            <a:spLocks noGrp="1"/>
          </p:cNvSpPr>
          <p:nvPr>
            <p:ph type="body" idx="1"/>
          </p:nvPr>
        </p:nvSpPr>
        <p:spPr>
          <a:prstGeom prst="rect">
            <a:avLst/>
          </a:prstGeom>
        </p:spPr>
        <p:txBody>
          <a:bodyPr/>
          <a:lstStyle/>
          <a:p>
            <a:pPr marL="290650" indent="-290650" defTabSz="381998">
              <a:spcBef>
                <a:spcPts val="2742"/>
              </a:spcBef>
              <a:defRPr sz="2976"/>
            </a:pPr>
            <a:endParaRPr/>
          </a:p>
          <a:p>
            <a:pPr marL="290650" indent="-290650" defTabSz="381998">
              <a:spcBef>
                <a:spcPts val="2742"/>
              </a:spcBef>
              <a:defRPr sz="2976"/>
            </a:pPr>
            <a:endParaRPr/>
          </a:p>
          <a:p>
            <a:pPr marL="290650" indent="-290650" defTabSz="381998">
              <a:spcBef>
                <a:spcPts val="2742"/>
              </a:spcBef>
              <a:defRPr sz="2976"/>
            </a:pPr>
            <a:endParaRPr/>
          </a:p>
          <a:p>
            <a:pPr marL="290650" indent="-290650" defTabSz="381998">
              <a:spcBef>
                <a:spcPts val="2742"/>
              </a:spcBef>
              <a:defRPr sz="2976"/>
            </a:pPr>
            <a:endParaRPr/>
          </a:p>
          <a:p>
            <a:pPr marL="290650" indent="-290650" defTabSz="381998">
              <a:spcBef>
                <a:spcPts val="2742"/>
              </a:spcBef>
              <a:defRPr sz="2976"/>
            </a:pPr>
            <a:endParaRPr/>
          </a:p>
          <a:p>
            <a:pPr marL="290650" indent="-290650" defTabSz="381998">
              <a:spcBef>
                <a:spcPts val="2742"/>
              </a:spcBef>
              <a:defRPr sz="2976"/>
            </a:pPr>
            <a:endParaRPr/>
          </a:p>
        </p:txBody>
      </p:sp>
      <p:pic>
        <p:nvPicPr>
          <p:cNvPr id="174" name="pasted-image.png"/>
          <p:cNvPicPr>
            <a:picLocks noChangeAspect="1"/>
          </p:cNvPicPr>
          <p:nvPr/>
        </p:nvPicPr>
        <p:blipFill>
          <a:blip r:embed="rId3"/>
          <a:stretch>
            <a:fillRect/>
          </a:stretch>
        </p:blipFill>
        <p:spPr>
          <a:xfrm>
            <a:off x="1407334" y="1600201"/>
            <a:ext cx="6329332" cy="4426028"/>
          </a:xfrm>
          <a:prstGeom prst="rect">
            <a:avLst/>
          </a:prstGeom>
          <a:ln w="12700">
            <a:miter lim="400000"/>
          </a:ln>
        </p:spPr>
      </p:pic>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a:spLocks noGrp="1"/>
          </p:cNvSpPr>
          <p:nvPr>
            <p:ph type="title"/>
          </p:nvPr>
        </p:nvSpPr>
        <p:spPr>
          <a:prstGeom prst="rect">
            <a:avLst/>
          </a:prstGeom>
        </p:spPr>
        <p:txBody>
          <a:bodyPr>
            <a:normAutofit/>
          </a:bodyPr>
          <a:lstStyle>
            <a:lvl1pPr defTabSz="554990">
              <a:defRPr sz="7600"/>
            </a:lvl1pPr>
          </a:lstStyle>
          <a:p>
            <a:r>
              <a:rPr lang="en-US" sz="2812"/>
              <a:t>Fitness trackers: progressive rewards, </a:t>
            </a:r>
            <a:br>
              <a:rPr lang="en-US" sz="2812"/>
            </a:br>
            <a:r>
              <a:rPr lang="en-US" sz="2812"/>
              <a:t>goal setting / achievement</a:t>
            </a:r>
            <a:endParaRPr sz="2812"/>
          </a:p>
        </p:txBody>
      </p:sp>
      <p:pic>
        <p:nvPicPr>
          <p:cNvPr id="178" name="pasted-image.tiff"/>
          <p:cNvPicPr>
            <a:picLocks noChangeAspect="1"/>
          </p:cNvPicPr>
          <p:nvPr/>
        </p:nvPicPr>
        <p:blipFill>
          <a:blip r:embed="rId2"/>
          <a:stretch>
            <a:fillRect/>
          </a:stretch>
        </p:blipFill>
        <p:spPr>
          <a:xfrm>
            <a:off x="799006" y="2802452"/>
            <a:ext cx="3125391" cy="3625454"/>
          </a:xfrm>
          <a:prstGeom prst="rect">
            <a:avLst/>
          </a:prstGeom>
          <a:ln w="12700">
            <a:miter lim="400000"/>
          </a:ln>
        </p:spPr>
      </p:pic>
      <p:pic>
        <p:nvPicPr>
          <p:cNvPr id="179" name="pasted-image.tiff"/>
          <p:cNvPicPr>
            <a:picLocks noChangeAspect="1"/>
          </p:cNvPicPr>
          <p:nvPr/>
        </p:nvPicPr>
        <p:blipFill>
          <a:blip r:embed="rId3"/>
          <a:stretch>
            <a:fillRect/>
          </a:stretch>
        </p:blipFill>
        <p:spPr>
          <a:xfrm>
            <a:off x="5833123" y="3083737"/>
            <a:ext cx="2286001" cy="3062884"/>
          </a:xfrm>
          <a:prstGeom prst="rect">
            <a:avLst/>
          </a:prstGeom>
          <a:ln w="12700">
            <a:miter lim="400000"/>
          </a:ln>
        </p:spPr>
      </p:pic>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hape 181"/>
          <p:cNvSpPr>
            <a:spLocks noGrp="1"/>
          </p:cNvSpPr>
          <p:nvPr>
            <p:ph type="title"/>
          </p:nvPr>
        </p:nvSpPr>
        <p:spPr>
          <a:prstGeom prst="rect">
            <a:avLst/>
          </a:prstGeom>
        </p:spPr>
        <p:txBody>
          <a:bodyPr>
            <a:normAutofit fontScale="90000"/>
          </a:bodyPr>
          <a:lstStyle/>
          <a:p>
            <a:r>
              <a:t>Fitbit</a:t>
            </a:r>
            <a:r>
              <a:rPr lang="en-US"/>
              <a:t> app: Social competition, leader bords</a:t>
            </a:r>
            <a:endParaRPr/>
          </a:p>
        </p:txBody>
      </p:sp>
      <p:pic>
        <p:nvPicPr>
          <p:cNvPr id="182" name="pasted-image.tiff"/>
          <p:cNvPicPr>
            <a:picLocks noChangeAspect="1"/>
          </p:cNvPicPr>
          <p:nvPr/>
        </p:nvPicPr>
        <p:blipFill>
          <a:blip r:embed="rId2"/>
          <a:stretch>
            <a:fillRect/>
          </a:stretch>
        </p:blipFill>
        <p:spPr>
          <a:xfrm>
            <a:off x="638900" y="1607344"/>
            <a:ext cx="8079282" cy="4709067"/>
          </a:xfrm>
          <a:prstGeom prst="rect">
            <a:avLst/>
          </a:prstGeom>
          <a:ln w="12700">
            <a:miter lim="400000"/>
          </a:ln>
        </p:spPr>
      </p:pic>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a:spLocks noGrp="1"/>
          </p:cNvSpPr>
          <p:nvPr>
            <p:ph type="title"/>
          </p:nvPr>
        </p:nvSpPr>
        <p:spPr>
          <a:xfrm>
            <a:off x="457200" y="274637"/>
            <a:ext cx="8229600" cy="1817634"/>
          </a:xfrm>
          <a:prstGeom prst="rect">
            <a:avLst/>
          </a:prstGeom>
        </p:spPr>
        <p:txBody>
          <a:bodyPr>
            <a:normAutofit fontScale="90000"/>
          </a:bodyPr>
          <a:lstStyle/>
          <a:p>
            <a:r>
              <a:t>Forest</a:t>
            </a:r>
            <a:r>
              <a:rPr lang="en-US"/>
              <a:t>: progressive reward, collection of previous achoevements</a:t>
            </a:r>
            <a:endParaRPr/>
          </a:p>
        </p:txBody>
      </p:sp>
      <p:sp>
        <p:nvSpPr>
          <p:cNvPr id="185" name="Shape 185"/>
          <p:cNvSpPr>
            <a:spLocks noGrp="1"/>
          </p:cNvSpPr>
          <p:nvPr>
            <p:ph type="body" idx="1"/>
          </p:nvPr>
        </p:nvSpPr>
        <p:spPr>
          <a:prstGeom prst="rect">
            <a:avLst/>
          </a:prstGeom>
        </p:spPr>
        <p:txBody>
          <a:bodyPr/>
          <a:lstStyle/>
          <a:p>
            <a:pPr marL="303152" indent="-303152" defTabSz="398428">
              <a:spcBef>
                <a:spcPts val="2812"/>
              </a:spcBef>
              <a:defRPr sz="3880"/>
            </a:pPr>
            <a:endParaRPr/>
          </a:p>
          <a:p>
            <a:pPr marL="303152" indent="-303152" defTabSz="398428">
              <a:spcBef>
                <a:spcPts val="2812"/>
              </a:spcBef>
              <a:defRPr sz="3880"/>
            </a:pPr>
            <a:endParaRPr/>
          </a:p>
          <a:p>
            <a:pPr marL="303152" indent="-303152" defTabSz="398428">
              <a:spcBef>
                <a:spcPts val="2812"/>
              </a:spcBef>
              <a:defRPr sz="3880"/>
            </a:pPr>
            <a:endParaRPr/>
          </a:p>
          <a:p>
            <a:pPr marL="303152" indent="-303152" defTabSz="398428">
              <a:spcBef>
                <a:spcPts val="2812"/>
              </a:spcBef>
              <a:defRPr sz="3880"/>
            </a:pPr>
            <a:endParaRPr/>
          </a:p>
          <a:p>
            <a:pPr marL="303152" indent="-303152" defTabSz="398428">
              <a:spcBef>
                <a:spcPts val="2812"/>
              </a:spcBef>
              <a:defRPr sz="3880"/>
            </a:pPr>
            <a:endParaRPr/>
          </a:p>
        </p:txBody>
      </p:sp>
      <p:pic>
        <p:nvPicPr>
          <p:cNvPr id="2" name="Picture 1">
            <a:extLst>
              <a:ext uri="{FF2B5EF4-FFF2-40B4-BE49-F238E27FC236}">
                <a16:creationId xmlns:a16="http://schemas.microsoft.com/office/drawing/2014/main" id="{5C298145-D1B6-3F40-81B7-8D7EA7C21C58}"/>
              </a:ext>
            </a:extLst>
          </p:cNvPr>
          <p:cNvPicPr>
            <a:picLocks noChangeAspect="1"/>
          </p:cNvPicPr>
          <p:nvPr/>
        </p:nvPicPr>
        <p:blipFill>
          <a:blip r:embed="rId3"/>
          <a:stretch>
            <a:fillRect/>
          </a:stretch>
        </p:blipFill>
        <p:spPr>
          <a:xfrm>
            <a:off x="1133467" y="2618332"/>
            <a:ext cx="6702863" cy="3507832"/>
          </a:xfrm>
          <a:prstGeom prst="rect">
            <a:avLst/>
          </a:prstGeom>
        </p:spPr>
      </p:pic>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8" name="Shape 188"/>
          <p:cNvSpPr>
            <a:spLocks noGrp="1"/>
          </p:cNvSpPr>
          <p:nvPr>
            <p:ph type="title"/>
          </p:nvPr>
        </p:nvSpPr>
        <p:spPr>
          <a:prstGeom prst="rect">
            <a:avLst/>
          </a:prstGeom>
        </p:spPr>
        <p:txBody>
          <a:bodyPr>
            <a:normAutofit/>
          </a:bodyPr>
          <a:lstStyle/>
          <a:p>
            <a:r>
              <a:rPr sz="3516"/>
              <a:t>Zombies Run</a:t>
            </a:r>
            <a:r>
              <a:rPr lang="en-US" sz="3516"/>
              <a:t>: narrative progression</a:t>
            </a:r>
            <a:endParaRPr sz="3516"/>
          </a:p>
        </p:txBody>
      </p:sp>
      <p:pic>
        <p:nvPicPr>
          <p:cNvPr id="8" name="Zombies, Run! 2 Launch Trailer-xlRgBvYFxTo" descr="Zombies, Run! 2 Launch Trailer-xlRgBvYFxTo">
            <a:hlinkClick r:id="" action="ppaction://media"/>
            <a:extLst>
              <a:ext uri="{FF2B5EF4-FFF2-40B4-BE49-F238E27FC236}">
                <a16:creationId xmlns:a16="http://schemas.microsoft.com/office/drawing/2014/main" id="{FEEFEE03-11A9-B841-859B-FACAA2B458E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3329" y="1497388"/>
            <a:ext cx="8577343" cy="4824756"/>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113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p:cNvSpPr>
          <p:nvPr>
            <p:ph type="title"/>
          </p:nvPr>
        </p:nvSpPr>
        <p:spPr>
          <a:prstGeom prst="rect">
            <a:avLst/>
          </a:prstGeom>
        </p:spPr>
        <p:txBody>
          <a:bodyPr>
            <a:normAutofit/>
          </a:bodyPr>
          <a:lstStyle>
            <a:lvl1pPr defTabSz="490727">
              <a:defRPr sz="6719"/>
            </a:lvl1pPr>
          </a:lstStyle>
          <a:p>
            <a:r>
              <a:rPr lang="en-US" sz="4000" dirty="0" err="1"/>
              <a:t>Todoist</a:t>
            </a:r>
            <a:r>
              <a:rPr lang="en-US" sz="4000" dirty="0"/>
              <a:t>: Goal / streak tracking</a:t>
            </a:r>
            <a:endParaRPr sz="4000" dirty="0"/>
          </a:p>
        </p:txBody>
      </p:sp>
      <p:pic>
        <p:nvPicPr>
          <p:cNvPr id="193" name="pasted-image.png"/>
          <p:cNvPicPr>
            <a:picLocks noChangeAspect="1"/>
          </p:cNvPicPr>
          <p:nvPr/>
        </p:nvPicPr>
        <p:blipFill>
          <a:blip r:embed="rId3"/>
          <a:stretch>
            <a:fillRect/>
          </a:stretch>
        </p:blipFill>
        <p:spPr>
          <a:xfrm>
            <a:off x="2008787" y="1417638"/>
            <a:ext cx="5369393" cy="5159777"/>
          </a:xfrm>
          <a:prstGeom prst="rect">
            <a:avLst/>
          </a:prstGeom>
          <a:ln w="12700">
            <a:miter lim="400000"/>
          </a:ln>
        </p:spPr>
      </p:pic>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FC3D0-0673-EC45-8BE9-3059B889C475}"/>
              </a:ext>
            </a:extLst>
          </p:cNvPr>
          <p:cNvSpPr>
            <a:spLocks noGrp="1"/>
          </p:cNvSpPr>
          <p:nvPr>
            <p:ph type="title"/>
          </p:nvPr>
        </p:nvSpPr>
        <p:spPr/>
        <p:txBody>
          <a:bodyPr/>
          <a:lstStyle/>
          <a:p>
            <a:r>
              <a:rPr lang="en-US" dirty="0"/>
              <a:t>This week</a:t>
            </a:r>
          </a:p>
        </p:txBody>
      </p:sp>
      <p:sp>
        <p:nvSpPr>
          <p:cNvPr id="3" name="Content Placeholder 2">
            <a:extLst>
              <a:ext uri="{FF2B5EF4-FFF2-40B4-BE49-F238E27FC236}">
                <a16:creationId xmlns:a16="http://schemas.microsoft.com/office/drawing/2014/main" id="{8C285EC0-0912-4547-BE6F-DC32E7B2A322}"/>
              </a:ext>
            </a:extLst>
          </p:cNvPr>
          <p:cNvSpPr>
            <a:spLocks noGrp="1"/>
          </p:cNvSpPr>
          <p:nvPr>
            <p:ph idx="1"/>
          </p:nvPr>
        </p:nvSpPr>
        <p:spPr/>
        <p:txBody>
          <a:bodyPr/>
          <a:lstStyle/>
          <a:p>
            <a:r>
              <a:rPr lang="en-US" dirty="0"/>
              <a:t>Today: dark patterns, gamification, persuasion</a:t>
            </a:r>
          </a:p>
          <a:p>
            <a:r>
              <a:rPr lang="en-US" dirty="0"/>
              <a:t>Wednesday: peer review and iteration on prototypes</a:t>
            </a:r>
          </a:p>
        </p:txBody>
      </p:sp>
    </p:spTree>
    <p:extLst>
      <p:ext uri="{BB962C8B-B14F-4D97-AF65-F5344CB8AC3E}">
        <p14:creationId xmlns:p14="http://schemas.microsoft.com/office/powerpoint/2010/main" val="39044359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p:cNvSpPr>
          <p:nvPr>
            <p:ph type="title"/>
          </p:nvPr>
        </p:nvSpPr>
        <p:spPr>
          <a:prstGeom prst="rect">
            <a:avLst/>
          </a:prstGeom>
        </p:spPr>
        <p:txBody>
          <a:bodyPr/>
          <a:lstStyle/>
          <a:p>
            <a:r>
              <a:t>Habitica/HabitRPG</a:t>
            </a:r>
          </a:p>
        </p:txBody>
      </p:sp>
      <p:pic>
        <p:nvPicPr>
          <p:cNvPr id="197" name="pasted-image.png"/>
          <p:cNvPicPr>
            <a:picLocks noChangeAspect="1"/>
          </p:cNvPicPr>
          <p:nvPr/>
        </p:nvPicPr>
        <p:blipFill>
          <a:blip r:embed="rId3"/>
          <a:stretch>
            <a:fillRect/>
          </a:stretch>
        </p:blipFill>
        <p:spPr>
          <a:xfrm>
            <a:off x="585099" y="1535321"/>
            <a:ext cx="7804548" cy="4227464"/>
          </a:xfrm>
          <a:prstGeom prst="rect">
            <a:avLst/>
          </a:prstGeom>
          <a:ln w="12700">
            <a:miter lim="400000"/>
          </a:ln>
        </p:spPr>
      </p:pic>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DE165-E2BA-8F4C-9033-5E08874859DA}"/>
              </a:ext>
            </a:extLst>
          </p:cNvPr>
          <p:cNvSpPr>
            <a:spLocks noGrp="1"/>
          </p:cNvSpPr>
          <p:nvPr>
            <p:ph type="title"/>
          </p:nvPr>
        </p:nvSpPr>
        <p:spPr/>
        <p:txBody>
          <a:bodyPr>
            <a:normAutofit/>
          </a:bodyPr>
          <a:lstStyle/>
          <a:p>
            <a:r>
              <a:rPr lang="en-US" sz="3200"/>
              <a:t>Persuasive strategies outside the app</a:t>
            </a:r>
          </a:p>
        </p:txBody>
      </p:sp>
      <p:sp>
        <p:nvSpPr>
          <p:cNvPr id="3" name="Text Placeholder 2">
            <a:extLst>
              <a:ext uri="{FF2B5EF4-FFF2-40B4-BE49-F238E27FC236}">
                <a16:creationId xmlns:a16="http://schemas.microsoft.com/office/drawing/2014/main" id="{7D5E9EC5-CEDD-6540-A059-EB9F658E2159}"/>
              </a:ext>
            </a:extLst>
          </p:cNvPr>
          <p:cNvSpPr>
            <a:spLocks noGrp="1"/>
          </p:cNvSpPr>
          <p:nvPr>
            <p:ph type="body" idx="1"/>
          </p:nvPr>
        </p:nvSpPr>
        <p:spPr>
          <a:xfrm>
            <a:off x="457200" y="1600201"/>
            <a:ext cx="5315261" cy="4525963"/>
          </a:xfrm>
        </p:spPr>
        <p:txBody>
          <a:bodyPr/>
          <a:lstStyle/>
          <a:p>
            <a:r>
              <a:rPr lang="en-US"/>
              <a:t>Supporting an existing plan vs. trying to change a plan</a:t>
            </a:r>
          </a:p>
        </p:txBody>
      </p:sp>
      <p:pic>
        <p:nvPicPr>
          <p:cNvPr id="4" name="Picture 3">
            <a:extLst>
              <a:ext uri="{FF2B5EF4-FFF2-40B4-BE49-F238E27FC236}">
                <a16:creationId xmlns:a16="http://schemas.microsoft.com/office/drawing/2014/main" id="{00AABB5C-25FB-9F4F-A1F0-55AAE4DF1DD2}"/>
              </a:ext>
            </a:extLst>
          </p:cNvPr>
          <p:cNvPicPr>
            <a:picLocks noChangeAspect="1"/>
          </p:cNvPicPr>
          <p:nvPr/>
        </p:nvPicPr>
        <p:blipFill>
          <a:blip r:embed="rId3"/>
          <a:stretch>
            <a:fillRect/>
          </a:stretch>
        </p:blipFill>
        <p:spPr>
          <a:xfrm>
            <a:off x="6105929" y="1600201"/>
            <a:ext cx="2952377" cy="5257799"/>
          </a:xfrm>
          <a:prstGeom prst="rect">
            <a:avLst/>
          </a:prstGeom>
        </p:spPr>
      </p:pic>
    </p:spTree>
    <p:extLst>
      <p:ext uri="{BB962C8B-B14F-4D97-AF65-F5344CB8AC3E}">
        <p14:creationId xmlns:p14="http://schemas.microsoft.com/office/powerpoint/2010/main" val="2522321102"/>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0" name="Shape 170"/>
          <p:cNvSpPr>
            <a:spLocks noGrp="1"/>
          </p:cNvSpPr>
          <p:nvPr>
            <p:ph type="title"/>
          </p:nvPr>
        </p:nvSpPr>
        <p:spPr>
          <a:xfrm>
            <a:off x="457200" y="274638"/>
            <a:ext cx="8229600" cy="459140"/>
          </a:xfrm>
          <a:prstGeom prst="rect">
            <a:avLst/>
          </a:prstGeom>
        </p:spPr>
        <p:txBody>
          <a:bodyPr>
            <a:normAutofit fontScale="90000"/>
          </a:bodyPr>
          <a:lstStyle/>
          <a:p>
            <a:r>
              <a:rPr lang="en-US">
                <a:solidFill>
                  <a:schemeClr val="tx1"/>
                </a:solidFill>
              </a:rPr>
              <a:t>Gamification e</a:t>
            </a:r>
            <a:r>
              <a:rPr>
                <a:solidFill>
                  <a:schemeClr val="tx1"/>
                </a:solidFill>
              </a:rPr>
              <a:t>xamples</a:t>
            </a:r>
          </a:p>
        </p:txBody>
      </p:sp>
      <p:pic>
        <p:nvPicPr>
          <p:cNvPr id="4" name="pasted-image.png">
            <a:extLst>
              <a:ext uri="{FF2B5EF4-FFF2-40B4-BE49-F238E27FC236}">
                <a16:creationId xmlns:a16="http://schemas.microsoft.com/office/drawing/2014/main" id="{771B4B2B-AAE0-224D-AF8E-65AF12BCD15F}"/>
              </a:ext>
            </a:extLst>
          </p:cNvPr>
          <p:cNvPicPr>
            <a:picLocks noChangeAspect="1"/>
          </p:cNvPicPr>
          <p:nvPr/>
        </p:nvPicPr>
        <p:blipFill>
          <a:blip r:embed="rId2"/>
          <a:stretch>
            <a:fillRect/>
          </a:stretch>
        </p:blipFill>
        <p:spPr>
          <a:xfrm>
            <a:off x="154127" y="881379"/>
            <a:ext cx="3475959" cy="2430697"/>
          </a:xfrm>
          <a:prstGeom prst="rect">
            <a:avLst/>
          </a:prstGeom>
          <a:ln w="12700">
            <a:miter lim="400000"/>
          </a:ln>
        </p:spPr>
      </p:pic>
      <p:sp>
        <p:nvSpPr>
          <p:cNvPr id="3" name="TextBox 2">
            <a:extLst>
              <a:ext uri="{FF2B5EF4-FFF2-40B4-BE49-F238E27FC236}">
                <a16:creationId xmlns:a16="http://schemas.microsoft.com/office/drawing/2014/main" id="{C220ED01-F00F-264F-8488-C48E602BF396}"/>
              </a:ext>
            </a:extLst>
          </p:cNvPr>
          <p:cNvSpPr txBox="1"/>
          <p:nvPr/>
        </p:nvSpPr>
        <p:spPr>
          <a:xfrm>
            <a:off x="1138085" y="3312076"/>
            <a:ext cx="1508042" cy="369332"/>
          </a:xfrm>
          <a:prstGeom prst="rect">
            <a:avLst/>
          </a:prstGeom>
          <a:noFill/>
        </p:spPr>
        <p:txBody>
          <a:bodyPr wrap="none" rtlCol="0">
            <a:spAutoFit/>
          </a:bodyPr>
          <a:lstStyle/>
          <a:p>
            <a:r>
              <a:rPr lang="en-US"/>
              <a:t>Achievements</a:t>
            </a:r>
          </a:p>
        </p:txBody>
      </p:sp>
      <p:pic>
        <p:nvPicPr>
          <p:cNvPr id="6" name="pasted-image.tiff">
            <a:extLst>
              <a:ext uri="{FF2B5EF4-FFF2-40B4-BE49-F238E27FC236}">
                <a16:creationId xmlns:a16="http://schemas.microsoft.com/office/drawing/2014/main" id="{0842F900-B5E2-2E49-8324-2F51D8D7DB6A}"/>
              </a:ext>
            </a:extLst>
          </p:cNvPr>
          <p:cNvPicPr>
            <a:picLocks noChangeAspect="1"/>
          </p:cNvPicPr>
          <p:nvPr/>
        </p:nvPicPr>
        <p:blipFill>
          <a:blip r:embed="rId3"/>
          <a:stretch>
            <a:fillRect/>
          </a:stretch>
        </p:blipFill>
        <p:spPr>
          <a:xfrm>
            <a:off x="3947310" y="921692"/>
            <a:ext cx="1799740" cy="2411371"/>
          </a:xfrm>
          <a:prstGeom prst="rect">
            <a:avLst/>
          </a:prstGeom>
          <a:ln w="12700">
            <a:miter lim="400000"/>
          </a:ln>
        </p:spPr>
      </p:pic>
      <p:sp>
        <p:nvSpPr>
          <p:cNvPr id="7" name="TextBox 6">
            <a:extLst>
              <a:ext uri="{FF2B5EF4-FFF2-40B4-BE49-F238E27FC236}">
                <a16:creationId xmlns:a16="http://schemas.microsoft.com/office/drawing/2014/main" id="{6CF3B903-D100-F846-9566-FDBE258724F7}"/>
              </a:ext>
            </a:extLst>
          </p:cNvPr>
          <p:cNvSpPr txBox="1"/>
          <p:nvPr/>
        </p:nvSpPr>
        <p:spPr>
          <a:xfrm>
            <a:off x="3699959" y="3429000"/>
            <a:ext cx="2214068" cy="369332"/>
          </a:xfrm>
          <a:prstGeom prst="rect">
            <a:avLst/>
          </a:prstGeom>
          <a:noFill/>
        </p:spPr>
        <p:txBody>
          <a:bodyPr wrap="none" rtlCol="0">
            <a:spAutoFit/>
          </a:bodyPr>
          <a:lstStyle/>
          <a:p>
            <a:r>
              <a:rPr lang="en-US"/>
              <a:t>Setting/tracking goals</a:t>
            </a:r>
          </a:p>
        </p:txBody>
      </p:sp>
      <p:pic>
        <p:nvPicPr>
          <p:cNvPr id="8" name="Picture 7">
            <a:extLst>
              <a:ext uri="{FF2B5EF4-FFF2-40B4-BE49-F238E27FC236}">
                <a16:creationId xmlns:a16="http://schemas.microsoft.com/office/drawing/2014/main" id="{F1FD658E-73D5-B645-9405-8ECC144C0821}"/>
              </a:ext>
            </a:extLst>
          </p:cNvPr>
          <p:cNvPicPr>
            <a:picLocks noChangeAspect="1"/>
          </p:cNvPicPr>
          <p:nvPr/>
        </p:nvPicPr>
        <p:blipFill>
          <a:blip r:embed="rId4"/>
          <a:stretch>
            <a:fillRect/>
          </a:stretch>
        </p:blipFill>
        <p:spPr>
          <a:xfrm>
            <a:off x="6064274" y="921692"/>
            <a:ext cx="2939750" cy="2136395"/>
          </a:xfrm>
          <a:prstGeom prst="rect">
            <a:avLst/>
          </a:prstGeom>
        </p:spPr>
      </p:pic>
      <p:sp>
        <p:nvSpPr>
          <p:cNvPr id="9" name="TextBox 8">
            <a:extLst>
              <a:ext uri="{FF2B5EF4-FFF2-40B4-BE49-F238E27FC236}">
                <a16:creationId xmlns:a16="http://schemas.microsoft.com/office/drawing/2014/main" id="{AD649F6C-931C-AF4D-805A-365CE5CBD5B0}"/>
              </a:ext>
            </a:extLst>
          </p:cNvPr>
          <p:cNvSpPr txBox="1"/>
          <p:nvPr/>
        </p:nvSpPr>
        <p:spPr>
          <a:xfrm>
            <a:off x="6231251" y="3148397"/>
            <a:ext cx="2303003" cy="369332"/>
          </a:xfrm>
          <a:prstGeom prst="rect">
            <a:avLst/>
          </a:prstGeom>
          <a:noFill/>
        </p:spPr>
        <p:txBody>
          <a:bodyPr wrap="none" rtlCol="0">
            <a:spAutoFit/>
          </a:bodyPr>
          <a:lstStyle/>
          <a:p>
            <a:r>
              <a:rPr lang="en-US"/>
              <a:t>Documenting progress</a:t>
            </a:r>
          </a:p>
        </p:txBody>
      </p:sp>
      <p:pic>
        <p:nvPicPr>
          <p:cNvPr id="10" name="pasted-image.tiff">
            <a:extLst>
              <a:ext uri="{FF2B5EF4-FFF2-40B4-BE49-F238E27FC236}">
                <a16:creationId xmlns:a16="http://schemas.microsoft.com/office/drawing/2014/main" id="{7854B5FF-22AF-4948-80C7-BE5E5F9BEB82}"/>
              </a:ext>
            </a:extLst>
          </p:cNvPr>
          <p:cNvPicPr>
            <a:picLocks noChangeAspect="1"/>
          </p:cNvPicPr>
          <p:nvPr/>
        </p:nvPicPr>
        <p:blipFill rotWithShape="1">
          <a:blip r:embed="rId5"/>
          <a:srcRect l="67152" b="48793"/>
          <a:stretch/>
        </p:blipFill>
        <p:spPr>
          <a:xfrm>
            <a:off x="615938" y="3964823"/>
            <a:ext cx="2363257" cy="2147282"/>
          </a:xfrm>
          <a:prstGeom prst="rect">
            <a:avLst/>
          </a:prstGeom>
          <a:ln w="12700">
            <a:miter lim="400000"/>
          </a:ln>
        </p:spPr>
      </p:pic>
      <p:sp>
        <p:nvSpPr>
          <p:cNvPr id="11" name="TextBox 10">
            <a:extLst>
              <a:ext uri="{FF2B5EF4-FFF2-40B4-BE49-F238E27FC236}">
                <a16:creationId xmlns:a16="http://schemas.microsoft.com/office/drawing/2014/main" id="{B977F243-DED7-AA4B-9987-52A5E93ECACD}"/>
              </a:ext>
            </a:extLst>
          </p:cNvPr>
          <p:cNvSpPr txBox="1"/>
          <p:nvPr/>
        </p:nvSpPr>
        <p:spPr>
          <a:xfrm>
            <a:off x="3699959" y="5568643"/>
            <a:ext cx="2149948" cy="369332"/>
          </a:xfrm>
          <a:prstGeom prst="rect">
            <a:avLst/>
          </a:prstGeom>
          <a:noFill/>
        </p:spPr>
        <p:txBody>
          <a:bodyPr wrap="none" rtlCol="0">
            <a:spAutoFit/>
          </a:bodyPr>
          <a:lstStyle/>
          <a:p>
            <a:r>
              <a:rPr lang="en-US"/>
              <a:t>Progressive narrative</a:t>
            </a:r>
          </a:p>
        </p:txBody>
      </p:sp>
      <p:pic>
        <p:nvPicPr>
          <p:cNvPr id="12" name="Picture 11">
            <a:extLst>
              <a:ext uri="{FF2B5EF4-FFF2-40B4-BE49-F238E27FC236}">
                <a16:creationId xmlns:a16="http://schemas.microsoft.com/office/drawing/2014/main" id="{AFFBB07E-F0B3-5843-9781-D4CACB7A6C6E}"/>
              </a:ext>
            </a:extLst>
          </p:cNvPr>
          <p:cNvPicPr>
            <a:picLocks noChangeAspect="1"/>
          </p:cNvPicPr>
          <p:nvPr/>
        </p:nvPicPr>
        <p:blipFill rotWithShape="1">
          <a:blip r:embed="rId6"/>
          <a:srcRect t="4185" b="7403"/>
          <a:stretch/>
        </p:blipFill>
        <p:spPr>
          <a:xfrm>
            <a:off x="3400698" y="4052135"/>
            <a:ext cx="2722750" cy="1516508"/>
          </a:xfrm>
          <a:prstGeom prst="rect">
            <a:avLst/>
          </a:prstGeom>
        </p:spPr>
      </p:pic>
      <p:sp>
        <p:nvSpPr>
          <p:cNvPr id="13" name="TextBox 12">
            <a:extLst>
              <a:ext uri="{FF2B5EF4-FFF2-40B4-BE49-F238E27FC236}">
                <a16:creationId xmlns:a16="http://schemas.microsoft.com/office/drawing/2014/main" id="{8AE52EC9-0F4B-5A42-A8BA-39896F6B24C1}"/>
              </a:ext>
            </a:extLst>
          </p:cNvPr>
          <p:cNvSpPr txBox="1"/>
          <p:nvPr/>
        </p:nvSpPr>
        <p:spPr>
          <a:xfrm>
            <a:off x="991209" y="6264505"/>
            <a:ext cx="1917513" cy="369332"/>
          </a:xfrm>
          <a:prstGeom prst="rect">
            <a:avLst/>
          </a:prstGeom>
          <a:noFill/>
        </p:spPr>
        <p:txBody>
          <a:bodyPr wrap="none" rtlCol="0">
            <a:spAutoFit/>
          </a:bodyPr>
          <a:lstStyle/>
          <a:p>
            <a:r>
              <a:rPr lang="en-US"/>
              <a:t>Social competition</a:t>
            </a:r>
          </a:p>
        </p:txBody>
      </p:sp>
      <p:pic>
        <p:nvPicPr>
          <p:cNvPr id="14" name="pasted-image.png">
            <a:extLst>
              <a:ext uri="{FF2B5EF4-FFF2-40B4-BE49-F238E27FC236}">
                <a16:creationId xmlns:a16="http://schemas.microsoft.com/office/drawing/2014/main" id="{483F3925-C344-4C4A-890F-0811E9AA9441}"/>
              </a:ext>
            </a:extLst>
          </p:cNvPr>
          <p:cNvPicPr>
            <a:picLocks noChangeAspect="1"/>
          </p:cNvPicPr>
          <p:nvPr/>
        </p:nvPicPr>
        <p:blipFill rotWithShape="1">
          <a:blip r:embed="rId7"/>
          <a:srcRect l="8542" t="26512" r="28970" b="32868"/>
          <a:stretch/>
        </p:blipFill>
        <p:spPr>
          <a:xfrm>
            <a:off x="6443351" y="4052135"/>
            <a:ext cx="2459073" cy="1238995"/>
          </a:xfrm>
          <a:prstGeom prst="rect">
            <a:avLst/>
          </a:prstGeom>
          <a:ln w="12700">
            <a:miter lim="400000"/>
          </a:ln>
        </p:spPr>
      </p:pic>
      <p:sp>
        <p:nvSpPr>
          <p:cNvPr id="15" name="TextBox 14">
            <a:extLst>
              <a:ext uri="{FF2B5EF4-FFF2-40B4-BE49-F238E27FC236}">
                <a16:creationId xmlns:a16="http://schemas.microsoft.com/office/drawing/2014/main" id="{6E9CAFA9-7D8A-F94D-988F-C64B646E3DA6}"/>
              </a:ext>
            </a:extLst>
          </p:cNvPr>
          <p:cNvSpPr txBox="1"/>
          <p:nvPr/>
        </p:nvSpPr>
        <p:spPr>
          <a:xfrm>
            <a:off x="6727179" y="5441556"/>
            <a:ext cx="1891415" cy="369332"/>
          </a:xfrm>
          <a:prstGeom prst="rect">
            <a:avLst/>
          </a:prstGeom>
          <a:noFill/>
        </p:spPr>
        <p:txBody>
          <a:bodyPr wrap="none" rtlCol="0">
            <a:spAutoFit/>
          </a:bodyPr>
          <a:lstStyle/>
          <a:p>
            <a:r>
              <a:rPr lang="en-US"/>
              <a:t>Showing next goal</a:t>
            </a:r>
          </a:p>
        </p:txBody>
      </p:sp>
    </p:spTree>
    <p:extLst>
      <p:ext uri="{BB962C8B-B14F-4D97-AF65-F5344CB8AC3E}">
        <p14:creationId xmlns:p14="http://schemas.microsoft.com/office/powerpoint/2010/main" val="1297357163"/>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p:cNvSpPr>
          <p:nvPr>
            <p:ph type="title"/>
          </p:nvPr>
        </p:nvSpPr>
        <p:spPr>
          <a:prstGeom prst="rect">
            <a:avLst/>
          </a:prstGeom>
        </p:spPr>
        <p:txBody>
          <a:bodyPr/>
          <a:lstStyle/>
          <a:p>
            <a:r>
              <a:rPr>
                <a:solidFill>
                  <a:schemeClr val="tx1"/>
                </a:solidFill>
              </a:rPr>
              <a:t>Games with a purpose</a:t>
            </a: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9A234-B7CF-3340-ADAC-0D753ED45A01}"/>
              </a:ext>
            </a:extLst>
          </p:cNvPr>
          <p:cNvSpPr>
            <a:spLocks noGrp="1"/>
          </p:cNvSpPr>
          <p:nvPr>
            <p:ph type="title"/>
          </p:nvPr>
        </p:nvSpPr>
        <p:spPr/>
        <p:txBody>
          <a:bodyPr>
            <a:normAutofit fontScale="90000"/>
          </a:bodyPr>
          <a:lstStyle/>
          <a:p>
            <a:r>
              <a:rPr lang="en-US"/>
              <a:t>Related: Games with a purpose</a:t>
            </a:r>
          </a:p>
        </p:txBody>
      </p:sp>
      <p:sp>
        <p:nvSpPr>
          <p:cNvPr id="4" name="Content Placeholder 3">
            <a:extLst>
              <a:ext uri="{FF2B5EF4-FFF2-40B4-BE49-F238E27FC236}">
                <a16:creationId xmlns:a16="http://schemas.microsoft.com/office/drawing/2014/main" id="{E1F1FAD2-AB04-0C4F-BFC8-B4A78CAB0F7A}"/>
              </a:ext>
            </a:extLst>
          </p:cNvPr>
          <p:cNvSpPr>
            <a:spLocks noGrp="1"/>
          </p:cNvSpPr>
          <p:nvPr>
            <p:ph idx="1"/>
          </p:nvPr>
        </p:nvSpPr>
        <p:spPr>
          <a:xfrm>
            <a:off x="457200" y="1743560"/>
            <a:ext cx="8229600" cy="4382604"/>
          </a:xfrm>
        </p:spPr>
        <p:txBody>
          <a:bodyPr/>
          <a:lstStyle/>
          <a:p>
            <a:r>
              <a:rPr lang="en-US"/>
              <a:t>Designing game-like activities that, in doing them, something useful is done</a:t>
            </a:r>
          </a:p>
          <a:p>
            <a:r>
              <a:rPr lang="en-US"/>
              <a:t>Often involves making something competitive</a:t>
            </a:r>
          </a:p>
        </p:txBody>
      </p:sp>
    </p:spTree>
    <p:extLst>
      <p:ext uri="{BB962C8B-B14F-4D97-AF65-F5344CB8AC3E}">
        <p14:creationId xmlns:p14="http://schemas.microsoft.com/office/powerpoint/2010/main" val="34997404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45D33-F0B5-C148-A313-49F6A1A39A70}"/>
              </a:ext>
            </a:extLst>
          </p:cNvPr>
          <p:cNvSpPr>
            <a:spLocks noGrp="1"/>
          </p:cNvSpPr>
          <p:nvPr>
            <p:ph type="title"/>
          </p:nvPr>
        </p:nvSpPr>
        <p:spPr/>
        <p:txBody>
          <a:bodyPr/>
          <a:lstStyle/>
          <a:p>
            <a:r>
              <a:rPr lang="en-US"/>
              <a:t>reCAPTCHA</a:t>
            </a:r>
          </a:p>
        </p:txBody>
      </p:sp>
      <p:pic>
        <p:nvPicPr>
          <p:cNvPr id="4" name="Picture 3">
            <a:extLst>
              <a:ext uri="{FF2B5EF4-FFF2-40B4-BE49-F238E27FC236}">
                <a16:creationId xmlns:a16="http://schemas.microsoft.com/office/drawing/2014/main" id="{B2ED1990-4FA1-934F-8B80-66CCD6DF6A3A}"/>
              </a:ext>
            </a:extLst>
          </p:cNvPr>
          <p:cNvPicPr>
            <a:picLocks noChangeAspect="1"/>
          </p:cNvPicPr>
          <p:nvPr/>
        </p:nvPicPr>
        <p:blipFill>
          <a:blip r:embed="rId2"/>
          <a:stretch>
            <a:fillRect/>
          </a:stretch>
        </p:blipFill>
        <p:spPr>
          <a:xfrm>
            <a:off x="3000375" y="2790528"/>
            <a:ext cx="3143250" cy="1276945"/>
          </a:xfrm>
          <a:prstGeom prst="rect">
            <a:avLst/>
          </a:prstGeom>
        </p:spPr>
      </p:pic>
    </p:spTree>
    <p:extLst>
      <p:ext uri="{BB962C8B-B14F-4D97-AF65-F5344CB8AC3E}">
        <p14:creationId xmlns:p14="http://schemas.microsoft.com/office/powerpoint/2010/main" val="4234185694"/>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hape 207"/>
          <p:cNvSpPr>
            <a:spLocks noGrp="1"/>
          </p:cNvSpPr>
          <p:nvPr>
            <p:ph type="title"/>
          </p:nvPr>
        </p:nvSpPr>
        <p:spPr>
          <a:prstGeom prst="rect">
            <a:avLst/>
          </a:prstGeom>
        </p:spPr>
        <p:txBody>
          <a:bodyPr/>
          <a:lstStyle/>
          <a:p>
            <a:r>
              <a:t>The ESP Game</a:t>
            </a:r>
          </a:p>
        </p:txBody>
      </p:sp>
      <p:pic>
        <p:nvPicPr>
          <p:cNvPr id="208" name="pasted-image.tiff"/>
          <p:cNvPicPr>
            <a:picLocks noChangeAspect="1"/>
          </p:cNvPicPr>
          <p:nvPr/>
        </p:nvPicPr>
        <p:blipFill>
          <a:blip r:embed="rId2"/>
          <a:stretch>
            <a:fillRect/>
          </a:stretch>
        </p:blipFill>
        <p:spPr>
          <a:xfrm>
            <a:off x="1433215" y="1760289"/>
            <a:ext cx="6277571" cy="4723805"/>
          </a:xfrm>
          <a:prstGeom prst="rect">
            <a:avLst/>
          </a:prstGeom>
          <a:ln w="12700">
            <a:miter lim="400000"/>
          </a:ln>
        </p:spPr>
      </p:pic>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Shape 204"/>
          <p:cNvSpPr>
            <a:spLocks noGrp="1"/>
          </p:cNvSpPr>
          <p:nvPr>
            <p:ph type="title"/>
          </p:nvPr>
        </p:nvSpPr>
        <p:spPr>
          <a:prstGeom prst="rect">
            <a:avLst/>
          </a:prstGeom>
        </p:spPr>
        <p:txBody>
          <a:bodyPr/>
          <a:lstStyle/>
          <a:p>
            <a:r>
              <a:t>The ESP Game</a:t>
            </a:r>
          </a:p>
        </p:txBody>
      </p:sp>
      <p:pic>
        <p:nvPicPr>
          <p:cNvPr id="205" name="pasted-image.png"/>
          <p:cNvPicPr>
            <a:picLocks noChangeAspect="1"/>
          </p:cNvPicPr>
          <p:nvPr/>
        </p:nvPicPr>
        <p:blipFill>
          <a:blip r:embed="rId2"/>
          <a:stretch>
            <a:fillRect/>
          </a:stretch>
        </p:blipFill>
        <p:spPr>
          <a:xfrm>
            <a:off x="2322036" y="1997842"/>
            <a:ext cx="4736491" cy="4860158"/>
          </a:xfrm>
          <a:prstGeom prst="rect">
            <a:avLst/>
          </a:prstGeom>
          <a:ln w="12700">
            <a:miter lim="400000"/>
          </a:ln>
        </p:spPr>
      </p:pic>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p:cNvSpPr>
          <p:nvPr>
            <p:ph type="title"/>
          </p:nvPr>
        </p:nvSpPr>
        <p:spPr>
          <a:prstGeom prst="rect">
            <a:avLst/>
          </a:prstGeom>
        </p:spPr>
        <p:txBody>
          <a:bodyPr/>
          <a:lstStyle/>
          <a:p>
            <a:r>
              <a:t>Other resources</a:t>
            </a:r>
          </a:p>
        </p:txBody>
      </p:sp>
      <p:sp>
        <p:nvSpPr>
          <p:cNvPr id="214" name="Shape 214"/>
          <p:cNvSpPr>
            <a:spLocks noGrp="1"/>
          </p:cNvSpPr>
          <p:nvPr>
            <p:ph type="body" idx="1"/>
          </p:nvPr>
        </p:nvSpPr>
        <p:spPr>
          <a:prstGeom prst="rect">
            <a:avLst/>
          </a:prstGeom>
        </p:spPr>
        <p:txBody>
          <a:bodyPr/>
          <a:lstStyle/>
          <a:p>
            <a:r>
              <a:t>Gamification </a:t>
            </a:r>
            <a:r>
              <a:rPr lang="en-US"/>
              <a:t>techniques</a:t>
            </a:r>
            <a:r>
              <a:t>: </a:t>
            </a:r>
            <a:r>
              <a:rPr lang="en-US" sz="2812" u="sng">
                <a:solidFill>
                  <a:schemeClr val="accent3">
                    <a:hueOff val="-499813"/>
                    <a:satOff val="-5228"/>
                    <a:lumOff val="24899"/>
                  </a:schemeClr>
                </a:solidFill>
                <a:hlinkClick r:id="rId3"/>
              </a:rPr>
              <a:t>https://en.wikipedia.org/wiki/Gamification</a:t>
            </a:r>
            <a:endParaRPr lang="en-US" sz="2812" u="sng">
              <a:solidFill>
                <a:schemeClr val="accent3">
                  <a:hueOff val="-499813"/>
                  <a:satOff val="-5228"/>
                  <a:lumOff val="24899"/>
                </a:schemeClr>
              </a:solidFill>
            </a:endParaRPr>
          </a:p>
          <a:p>
            <a:endParaRPr lang="en-US"/>
          </a:p>
          <a:p>
            <a:r>
              <a:t>Stanford persuasive technology lab: </a:t>
            </a:r>
            <a:r>
              <a:rPr sz="2812" u="sng">
                <a:solidFill>
                  <a:schemeClr val="accent3">
                    <a:hueOff val="-499813"/>
                    <a:satOff val="-5228"/>
                    <a:lumOff val="24899"/>
                  </a:schemeClr>
                </a:solidFill>
                <a:hlinkClick r:id="rId4"/>
              </a:rPr>
              <a:t>http://captology.stanford.edu</a:t>
            </a: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45D33-F0B5-C148-A313-49F6A1A39A70}"/>
              </a:ext>
            </a:extLst>
          </p:cNvPr>
          <p:cNvSpPr>
            <a:spLocks noGrp="1"/>
          </p:cNvSpPr>
          <p:nvPr>
            <p:ph type="title"/>
          </p:nvPr>
        </p:nvSpPr>
        <p:spPr/>
        <p:txBody>
          <a:bodyPr/>
          <a:lstStyle/>
          <a:p>
            <a:r>
              <a:rPr lang="en-US"/>
              <a:t>reCAPTCHA and Duolingo</a:t>
            </a:r>
          </a:p>
        </p:txBody>
      </p:sp>
      <p:pic>
        <p:nvPicPr>
          <p:cNvPr id="4" name="Picture 3">
            <a:extLst>
              <a:ext uri="{FF2B5EF4-FFF2-40B4-BE49-F238E27FC236}">
                <a16:creationId xmlns:a16="http://schemas.microsoft.com/office/drawing/2014/main" id="{B2ED1990-4FA1-934F-8B80-66CCD6DF6A3A}"/>
              </a:ext>
            </a:extLst>
          </p:cNvPr>
          <p:cNvPicPr>
            <a:picLocks noChangeAspect="1"/>
          </p:cNvPicPr>
          <p:nvPr/>
        </p:nvPicPr>
        <p:blipFill>
          <a:blip r:embed="rId3"/>
          <a:stretch>
            <a:fillRect/>
          </a:stretch>
        </p:blipFill>
        <p:spPr>
          <a:xfrm>
            <a:off x="289073" y="1555861"/>
            <a:ext cx="3150994" cy="1280091"/>
          </a:xfrm>
          <a:prstGeom prst="rect">
            <a:avLst/>
          </a:prstGeom>
        </p:spPr>
      </p:pic>
      <p:pic>
        <p:nvPicPr>
          <p:cNvPr id="1026" name="Picture 2" descr="Image result for duolingo">
            <a:extLst>
              <a:ext uri="{FF2B5EF4-FFF2-40B4-BE49-F238E27FC236}">
                <a16:creationId xmlns:a16="http://schemas.microsoft.com/office/drawing/2014/main" id="{BBDE38A6-6B98-4B45-A5DD-2E01BC162F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4317" y="2835952"/>
            <a:ext cx="2160610" cy="38474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duolingo">
            <a:extLst>
              <a:ext uri="{FF2B5EF4-FFF2-40B4-BE49-F238E27FC236}">
                <a16:creationId xmlns:a16="http://schemas.microsoft.com/office/drawing/2014/main" id="{6F1F313A-EB1C-284D-8988-4FE20DADB9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6709" y="2974175"/>
            <a:ext cx="4115821" cy="3657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96857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20022-69A5-7342-88C8-57126A44B85A}"/>
              </a:ext>
            </a:extLst>
          </p:cNvPr>
          <p:cNvSpPr>
            <a:spLocks noGrp="1"/>
          </p:cNvSpPr>
          <p:nvPr>
            <p:ph type="title"/>
          </p:nvPr>
        </p:nvSpPr>
        <p:spPr/>
        <p:txBody>
          <a:bodyPr/>
          <a:lstStyle/>
          <a:p>
            <a:r>
              <a:rPr lang="en-US"/>
              <a:t>Bigger picture</a:t>
            </a:r>
          </a:p>
        </p:txBody>
      </p:sp>
      <p:sp>
        <p:nvSpPr>
          <p:cNvPr id="3" name="Content Placeholder 2">
            <a:extLst>
              <a:ext uri="{FF2B5EF4-FFF2-40B4-BE49-F238E27FC236}">
                <a16:creationId xmlns:a16="http://schemas.microsoft.com/office/drawing/2014/main" id="{F6CE5354-0BA2-9948-A038-85E99D7D754E}"/>
              </a:ext>
            </a:extLst>
          </p:cNvPr>
          <p:cNvSpPr>
            <a:spLocks noGrp="1"/>
          </p:cNvSpPr>
          <p:nvPr>
            <p:ph idx="1"/>
          </p:nvPr>
        </p:nvSpPr>
        <p:spPr/>
        <p:txBody>
          <a:bodyPr/>
          <a:lstStyle/>
          <a:p>
            <a:r>
              <a:rPr lang="en-US"/>
              <a:t>We have looked at how to direct visual attention, manage cognitive effort (by making things simple)</a:t>
            </a:r>
          </a:p>
          <a:p>
            <a:r>
              <a:rPr lang="en-US"/>
              <a:t>Now exploring how to influence users in other ways</a:t>
            </a:r>
          </a:p>
        </p:txBody>
      </p:sp>
    </p:spTree>
    <p:extLst>
      <p:ext uri="{BB962C8B-B14F-4D97-AF65-F5344CB8AC3E}">
        <p14:creationId xmlns:p14="http://schemas.microsoft.com/office/powerpoint/2010/main" val="10040818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35A629-4142-6E44-B8C2-D889D012D7FB}"/>
              </a:ext>
            </a:extLst>
          </p:cNvPr>
          <p:cNvPicPr>
            <a:picLocks noChangeAspect="1"/>
          </p:cNvPicPr>
          <p:nvPr/>
        </p:nvPicPr>
        <p:blipFill rotWithShape="1">
          <a:blip r:embed="rId2">
            <a:extLst>
              <a:ext uri="{28A0092B-C50C-407E-A947-70E740481C1C}">
                <a14:useLocalDpi xmlns:a14="http://schemas.microsoft.com/office/drawing/2010/main" val="0"/>
              </a:ext>
            </a:extLst>
          </a:blip>
          <a:srcRect b="28031"/>
          <a:stretch/>
        </p:blipFill>
        <p:spPr>
          <a:xfrm>
            <a:off x="1795424" y="2999836"/>
            <a:ext cx="5553152" cy="858328"/>
          </a:xfrm>
          <a:prstGeom prst="rect">
            <a:avLst/>
          </a:prstGeom>
        </p:spPr>
      </p:pic>
    </p:spTree>
    <p:extLst>
      <p:ext uri="{BB962C8B-B14F-4D97-AF65-F5344CB8AC3E}">
        <p14:creationId xmlns:p14="http://schemas.microsoft.com/office/powerpoint/2010/main" val="21780275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to be evil</a:t>
            </a:r>
          </a:p>
        </p:txBody>
      </p:sp>
      <p:sp>
        <p:nvSpPr>
          <p:cNvPr id="3" name="Content Placeholder 2"/>
          <p:cNvSpPr>
            <a:spLocks noGrp="1"/>
          </p:cNvSpPr>
          <p:nvPr>
            <p:ph idx="1"/>
          </p:nvPr>
        </p:nvSpPr>
        <p:spPr>
          <a:xfrm>
            <a:off x="457200" y="1600200"/>
            <a:ext cx="8077200" cy="4525963"/>
          </a:xfrm>
        </p:spPr>
        <p:txBody>
          <a:bodyPr/>
          <a:lstStyle/>
          <a:p>
            <a:r>
              <a:rPr lang="en-US"/>
              <a:t>How can we use what we know about good design practices to misdirect or influence users?</a:t>
            </a:r>
          </a:p>
          <a:p>
            <a:r>
              <a:rPr lang="en-US"/>
              <a:t>We call these</a:t>
            </a:r>
          </a:p>
          <a:p>
            <a:endParaRPr lang="en-US" b="1">
              <a:solidFill>
                <a:schemeClr val="accent2">
                  <a:lumMod val="75000"/>
                </a:schemeClr>
              </a:solidFill>
            </a:endParaRPr>
          </a:p>
          <a:p>
            <a:pPr marL="0" indent="0">
              <a:buNone/>
            </a:pPr>
            <a:r>
              <a:rPr lang="en-US" sz="2400">
                <a:solidFill>
                  <a:schemeClr val="bg1">
                    <a:lumMod val="50000"/>
                    <a:lumOff val="50000"/>
                  </a:schemeClr>
                </a:solidFill>
              </a:rPr>
              <a:t>(following from Christopher Alexander’s </a:t>
            </a:r>
            <a:br>
              <a:rPr lang="en-US" sz="2400">
                <a:solidFill>
                  <a:schemeClr val="bg1">
                    <a:lumMod val="50000"/>
                    <a:lumOff val="50000"/>
                  </a:schemeClr>
                </a:solidFill>
              </a:rPr>
            </a:br>
            <a:r>
              <a:rPr lang="en-US" sz="2400" i="1">
                <a:solidFill>
                  <a:schemeClr val="bg1">
                    <a:lumMod val="50000"/>
                    <a:lumOff val="50000"/>
                  </a:schemeClr>
                </a:solidFill>
              </a:rPr>
              <a:t>design patterns</a:t>
            </a:r>
            <a:r>
              <a:rPr lang="en-US" sz="2400">
                <a:solidFill>
                  <a:schemeClr val="bg1">
                    <a:lumMod val="50000"/>
                    <a:lumOff val="50000"/>
                  </a:schemeClr>
                </a:solidFill>
              </a:rPr>
              <a:t>)</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28031"/>
          <a:stretch/>
        </p:blipFill>
        <p:spPr>
          <a:xfrm>
            <a:off x="2978728" y="3138056"/>
            <a:ext cx="3809999" cy="588896"/>
          </a:xfrm>
          <a:prstGeom prst="rect">
            <a:avLst/>
          </a:prstGeom>
        </p:spPr>
      </p:pic>
    </p:spTree>
    <p:extLst>
      <p:ext uri="{BB962C8B-B14F-4D97-AF65-F5344CB8AC3E}">
        <p14:creationId xmlns:p14="http://schemas.microsoft.com/office/powerpoint/2010/main" val="8838515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B1147-0C25-D84A-847E-C075A518953C}"/>
              </a:ext>
            </a:extLst>
          </p:cNvPr>
          <p:cNvSpPr>
            <a:spLocks noGrp="1"/>
          </p:cNvSpPr>
          <p:nvPr>
            <p:ph type="title"/>
          </p:nvPr>
        </p:nvSpPr>
        <p:spPr/>
        <p:txBody>
          <a:bodyPr/>
          <a:lstStyle/>
          <a:p>
            <a:r>
              <a:rPr lang="en-US"/>
              <a:t>Design patterns</a:t>
            </a:r>
          </a:p>
        </p:txBody>
      </p:sp>
      <p:sp>
        <p:nvSpPr>
          <p:cNvPr id="3" name="Content Placeholder 2">
            <a:extLst>
              <a:ext uri="{FF2B5EF4-FFF2-40B4-BE49-F238E27FC236}">
                <a16:creationId xmlns:a16="http://schemas.microsoft.com/office/drawing/2014/main" id="{5C93BCE5-24E9-B24B-BA79-F8FA1191DC59}"/>
              </a:ext>
            </a:extLst>
          </p:cNvPr>
          <p:cNvSpPr>
            <a:spLocks noGrp="1"/>
          </p:cNvSpPr>
          <p:nvPr>
            <p:ph idx="1"/>
          </p:nvPr>
        </p:nvSpPr>
        <p:spPr>
          <a:xfrm>
            <a:off x="457200" y="1600200"/>
            <a:ext cx="4898571" cy="4525963"/>
          </a:xfrm>
        </p:spPr>
        <p:txBody>
          <a:bodyPr/>
          <a:lstStyle/>
          <a:p>
            <a:r>
              <a:rPr lang="en-US" dirty="0"/>
              <a:t>Originally from architecture</a:t>
            </a:r>
          </a:p>
          <a:p>
            <a:r>
              <a:rPr lang="en-US" dirty="0"/>
              <a:t>Describes an arrangement of elements that structures action in a deliberate way</a:t>
            </a:r>
          </a:p>
          <a:p>
            <a:r>
              <a:rPr lang="en-US" b="1" dirty="0"/>
              <a:t>Example: </a:t>
            </a:r>
            <a:r>
              <a:rPr lang="en-US" dirty="0"/>
              <a:t>Different tables in this classroom</a:t>
            </a:r>
          </a:p>
        </p:txBody>
      </p:sp>
      <p:pic>
        <p:nvPicPr>
          <p:cNvPr id="4" name="Picture 3">
            <a:extLst>
              <a:ext uri="{FF2B5EF4-FFF2-40B4-BE49-F238E27FC236}">
                <a16:creationId xmlns:a16="http://schemas.microsoft.com/office/drawing/2014/main" id="{F34AC1A9-0D09-FF4A-B766-F0FDC5C47D7E}"/>
              </a:ext>
            </a:extLst>
          </p:cNvPr>
          <p:cNvPicPr>
            <a:picLocks noChangeAspect="1"/>
          </p:cNvPicPr>
          <p:nvPr/>
        </p:nvPicPr>
        <p:blipFill rotWithShape="1">
          <a:blip r:embed="rId3"/>
          <a:srcRect l="17634" r="18731"/>
          <a:stretch/>
        </p:blipFill>
        <p:spPr>
          <a:xfrm>
            <a:off x="6239693" y="1600200"/>
            <a:ext cx="2481942" cy="3900323"/>
          </a:xfrm>
          <a:prstGeom prst="rect">
            <a:avLst/>
          </a:prstGeom>
        </p:spPr>
      </p:pic>
    </p:spTree>
    <p:extLst>
      <p:ext uri="{BB962C8B-B14F-4D97-AF65-F5344CB8AC3E}">
        <p14:creationId xmlns:p14="http://schemas.microsoft.com/office/powerpoint/2010/main" val="1041439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B1147-0C25-D84A-847E-C075A518953C}"/>
              </a:ext>
            </a:extLst>
          </p:cNvPr>
          <p:cNvSpPr>
            <a:spLocks noGrp="1"/>
          </p:cNvSpPr>
          <p:nvPr>
            <p:ph type="title"/>
          </p:nvPr>
        </p:nvSpPr>
        <p:spPr/>
        <p:txBody>
          <a:bodyPr/>
          <a:lstStyle/>
          <a:p>
            <a:r>
              <a:rPr lang="en-US"/>
              <a:t>Design patterns </a:t>
            </a:r>
            <a:r>
              <a:rPr lang="en-US">
                <a:solidFill>
                  <a:srgbClr val="00B0F0"/>
                </a:solidFill>
              </a:rPr>
              <a:t>in HCI</a:t>
            </a:r>
          </a:p>
        </p:txBody>
      </p:sp>
      <p:sp>
        <p:nvSpPr>
          <p:cNvPr id="3" name="Content Placeholder 2">
            <a:extLst>
              <a:ext uri="{FF2B5EF4-FFF2-40B4-BE49-F238E27FC236}">
                <a16:creationId xmlns:a16="http://schemas.microsoft.com/office/drawing/2014/main" id="{5C93BCE5-24E9-B24B-BA79-F8FA1191DC59}"/>
              </a:ext>
            </a:extLst>
          </p:cNvPr>
          <p:cNvSpPr>
            <a:spLocks noGrp="1"/>
          </p:cNvSpPr>
          <p:nvPr>
            <p:ph idx="1"/>
          </p:nvPr>
        </p:nvSpPr>
        <p:spPr>
          <a:xfrm>
            <a:off x="457200" y="1600200"/>
            <a:ext cx="5464629" cy="4800600"/>
          </a:xfrm>
        </p:spPr>
        <p:txBody>
          <a:bodyPr>
            <a:normAutofit lnSpcReduction="10000"/>
          </a:bodyPr>
          <a:lstStyle/>
          <a:p>
            <a:r>
              <a:rPr lang="en-US"/>
              <a:t>Problem-oriented UI configurations</a:t>
            </a:r>
          </a:p>
          <a:p>
            <a:r>
              <a:rPr lang="en-US"/>
              <a:t>Example: “Wizard”</a:t>
            </a:r>
          </a:p>
          <a:p>
            <a:r>
              <a:rPr lang="en-US" b="1"/>
              <a:t>Problem: </a:t>
            </a:r>
            <a:r>
              <a:rPr lang="en-US"/>
              <a:t>Users don’t know what choices they have to make, or in which order </a:t>
            </a:r>
          </a:p>
          <a:p>
            <a:r>
              <a:rPr lang="en-US" b="1"/>
              <a:t>Solution: </a:t>
            </a:r>
            <a:r>
              <a:rPr lang="en-US"/>
              <a:t>Create a sequence of choices that the user can walk through</a:t>
            </a:r>
          </a:p>
        </p:txBody>
      </p:sp>
      <p:pic>
        <p:nvPicPr>
          <p:cNvPr id="5" name="Picture 4">
            <a:extLst>
              <a:ext uri="{FF2B5EF4-FFF2-40B4-BE49-F238E27FC236}">
                <a16:creationId xmlns:a16="http://schemas.microsoft.com/office/drawing/2014/main" id="{235D6047-5321-7E47-BB28-4467FAB6DAA1}"/>
              </a:ext>
            </a:extLst>
          </p:cNvPr>
          <p:cNvPicPr>
            <a:picLocks noChangeAspect="1"/>
          </p:cNvPicPr>
          <p:nvPr/>
        </p:nvPicPr>
        <p:blipFill>
          <a:blip r:embed="rId3"/>
          <a:stretch>
            <a:fillRect/>
          </a:stretch>
        </p:blipFill>
        <p:spPr>
          <a:xfrm>
            <a:off x="6151698" y="2159000"/>
            <a:ext cx="2832100" cy="2540000"/>
          </a:xfrm>
          <a:prstGeom prst="rect">
            <a:avLst/>
          </a:prstGeom>
        </p:spPr>
      </p:pic>
    </p:spTree>
    <p:extLst>
      <p:ext uri="{BB962C8B-B14F-4D97-AF65-F5344CB8AC3E}">
        <p14:creationId xmlns:p14="http://schemas.microsoft.com/office/powerpoint/2010/main" val="18306623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880BA-1D9A-EE49-B9B6-93DCBE03079F}"/>
              </a:ext>
            </a:extLst>
          </p:cNvPr>
          <p:cNvSpPr>
            <a:spLocks noGrp="1"/>
          </p:cNvSpPr>
          <p:nvPr>
            <p:ph type="title"/>
          </p:nvPr>
        </p:nvSpPr>
        <p:spPr/>
        <p:txBody>
          <a:bodyPr/>
          <a:lstStyle/>
          <a:p>
            <a:r>
              <a:rPr lang="en-US"/>
              <a:t>Design noir</a:t>
            </a:r>
          </a:p>
        </p:txBody>
      </p:sp>
      <p:pic>
        <p:nvPicPr>
          <p:cNvPr id="4" name="Picture 3">
            <a:extLst>
              <a:ext uri="{FF2B5EF4-FFF2-40B4-BE49-F238E27FC236}">
                <a16:creationId xmlns:a16="http://schemas.microsoft.com/office/drawing/2014/main" id="{E986B346-76EB-3040-B02B-E5EE7B1E378B}"/>
              </a:ext>
            </a:extLst>
          </p:cNvPr>
          <p:cNvPicPr>
            <a:picLocks noChangeAspect="1"/>
          </p:cNvPicPr>
          <p:nvPr/>
        </p:nvPicPr>
        <p:blipFill>
          <a:blip r:embed="rId3"/>
          <a:stretch>
            <a:fillRect/>
          </a:stretch>
        </p:blipFill>
        <p:spPr>
          <a:xfrm>
            <a:off x="457200" y="1637414"/>
            <a:ext cx="4344741" cy="5220586"/>
          </a:xfrm>
          <a:prstGeom prst="rect">
            <a:avLst/>
          </a:prstGeom>
        </p:spPr>
      </p:pic>
      <p:pic>
        <p:nvPicPr>
          <p:cNvPr id="5" name="Picture 4">
            <a:extLst>
              <a:ext uri="{FF2B5EF4-FFF2-40B4-BE49-F238E27FC236}">
                <a16:creationId xmlns:a16="http://schemas.microsoft.com/office/drawing/2014/main" id="{38E21474-98FC-8F45-A68C-6C4082497E15}"/>
              </a:ext>
            </a:extLst>
          </p:cNvPr>
          <p:cNvPicPr>
            <a:picLocks noChangeAspect="1"/>
          </p:cNvPicPr>
          <p:nvPr/>
        </p:nvPicPr>
        <p:blipFill>
          <a:blip r:embed="rId4"/>
          <a:stretch>
            <a:fillRect/>
          </a:stretch>
        </p:blipFill>
        <p:spPr>
          <a:xfrm>
            <a:off x="5046948" y="1637414"/>
            <a:ext cx="3790135" cy="5220587"/>
          </a:xfrm>
          <a:prstGeom prst="rect">
            <a:avLst/>
          </a:prstGeom>
        </p:spPr>
      </p:pic>
    </p:spTree>
    <p:extLst>
      <p:ext uri="{BB962C8B-B14F-4D97-AF65-F5344CB8AC3E}">
        <p14:creationId xmlns:p14="http://schemas.microsoft.com/office/powerpoint/2010/main" val="3311276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a:t>How dark patterns work</a:t>
            </a:r>
          </a:p>
        </p:txBody>
      </p:sp>
      <p:sp>
        <p:nvSpPr>
          <p:cNvPr id="3" name="Content Placeholder 2"/>
          <p:cNvSpPr>
            <a:spLocks noGrp="1"/>
          </p:cNvSpPr>
          <p:nvPr>
            <p:ph idx="1"/>
          </p:nvPr>
        </p:nvSpPr>
        <p:spPr>
          <a:xfrm>
            <a:off x="237883" y="1600200"/>
            <a:ext cx="4760837" cy="4812175"/>
          </a:xfrm>
        </p:spPr>
        <p:txBody>
          <a:bodyPr>
            <a:normAutofit fontScale="92500" lnSpcReduction="10000"/>
          </a:bodyPr>
          <a:lstStyle/>
          <a:p>
            <a:r>
              <a:rPr lang="en-US" sz="2600"/>
              <a:t>Rather than supporting a user in achieving their own goals, </a:t>
            </a:r>
            <a:r>
              <a:rPr lang="en-US" sz="2600" b="1"/>
              <a:t>guide the user to a specific goal</a:t>
            </a:r>
          </a:p>
          <a:p>
            <a:pPr lvl="1"/>
            <a:r>
              <a:rPr lang="en-US" sz="2200"/>
              <a:t>While maintaining the illusion of choice</a:t>
            </a:r>
          </a:p>
          <a:p>
            <a:r>
              <a:rPr lang="en-US" sz="2600"/>
              <a:t>Draw the user’s attention to a particular choice</a:t>
            </a:r>
          </a:p>
          <a:p>
            <a:r>
              <a:rPr lang="en-US" sz="2600"/>
              <a:t>Miscommunicate the outcome</a:t>
            </a:r>
          </a:p>
          <a:p>
            <a:r>
              <a:rPr lang="en-US" sz="2600"/>
              <a:t>Often misuse good usability practices</a:t>
            </a:r>
          </a:p>
        </p:txBody>
      </p:sp>
      <p:pic>
        <p:nvPicPr>
          <p:cNvPr id="6" name="Picture 5">
            <a:extLst>
              <a:ext uri="{FF2B5EF4-FFF2-40B4-BE49-F238E27FC236}">
                <a16:creationId xmlns:a16="http://schemas.microsoft.com/office/drawing/2014/main" id="{B943E26E-50EF-3C49-A822-DA1BEC9D1A1E}"/>
              </a:ext>
            </a:extLst>
          </p:cNvPr>
          <p:cNvPicPr>
            <a:picLocks noChangeAspect="1"/>
          </p:cNvPicPr>
          <p:nvPr/>
        </p:nvPicPr>
        <p:blipFill>
          <a:blip r:embed="rId3"/>
          <a:stretch>
            <a:fillRect/>
          </a:stretch>
        </p:blipFill>
        <p:spPr>
          <a:xfrm>
            <a:off x="5419146" y="1600200"/>
            <a:ext cx="3607988" cy="3915050"/>
          </a:xfrm>
          <a:prstGeom prst="rect">
            <a:avLst/>
          </a:prstGeom>
        </p:spPr>
      </p:pic>
    </p:spTree>
    <p:extLst>
      <p:ext uri="{BB962C8B-B14F-4D97-AF65-F5344CB8AC3E}">
        <p14:creationId xmlns:p14="http://schemas.microsoft.com/office/powerpoint/2010/main" val="5213860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602D2-C4EA-F043-BD1A-040248D44C66}"/>
              </a:ext>
            </a:extLst>
          </p:cNvPr>
          <p:cNvSpPr>
            <a:spLocks noGrp="1"/>
          </p:cNvSpPr>
          <p:nvPr>
            <p:ph type="title"/>
          </p:nvPr>
        </p:nvSpPr>
        <p:spPr/>
        <p:txBody>
          <a:bodyPr/>
          <a:lstStyle/>
          <a:p>
            <a:r>
              <a:rPr lang="en-US"/>
              <a:t>Dark pattern categories</a:t>
            </a:r>
          </a:p>
        </p:txBody>
      </p:sp>
      <p:pic>
        <p:nvPicPr>
          <p:cNvPr id="4" name="Picture 3">
            <a:extLst>
              <a:ext uri="{FF2B5EF4-FFF2-40B4-BE49-F238E27FC236}">
                <a16:creationId xmlns:a16="http://schemas.microsoft.com/office/drawing/2014/main" id="{A554ABD2-8482-094D-859B-011748213498}"/>
              </a:ext>
            </a:extLst>
          </p:cNvPr>
          <p:cNvPicPr>
            <a:picLocks noChangeAspect="1"/>
          </p:cNvPicPr>
          <p:nvPr/>
        </p:nvPicPr>
        <p:blipFill>
          <a:blip r:embed="rId2"/>
          <a:stretch>
            <a:fillRect/>
          </a:stretch>
        </p:blipFill>
        <p:spPr>
          <a:xfrm>
            <a:off x="148463" y="1781618"/>
            <a:ext cx="8847074" cy="3486150"/>
          </a:xfrm>
          <a:prstGeom prst="rect">
            <a:avLst/>
          </a:prstGeom>
        </p:spPr>
      </p:pic>
    </p:spTree>
    <p:extLst>
      <p:ext uri="{BB962C8B-B14F-4D97-AF65-F5344CB8AC3E}">
        <p14:creationId xmlns:p14="http://schemas.microsoft.com/office/powerpoint/2010/main" val="3336532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632670" y="3963721"/>
            <a:ext cx="5400065" cy="2606928"/>
          </a:xfrm>
          <a:prstGeom prst="rect">
            <a:avLst/>
          </a:prstGeom>
        </p:spPr>
      </p:pic>
      <p:sp>
        <p:nvSpPr>
          <p:cNvPr id="8" name="Title 7"/>
          <p:cNvSpPr>
            <a:spLocks noGrp="1"/>
          </p:cNvSpPr>
          <p:nvPr>
            <p:ph type="title"/>
          </p:nvPr>
        </p:nvSpPr>
        <p:spPr/>
        <p:txBody>
          <a:bodyPr/>
          <a:lstStyle/>
          <a:p>
            <a:r>
              <a:rPr lang="en-US"/>
              <a:t>Misdirecting user attention</a:t>
            </a:r>
          </a:p>
        </p:txBody>
      </p:sp>
      <p:pic>
        <p:nvPicPr>
          <p:cNvPr id="4" name="Picture 3">
            <a:extLst>
              <a:ext uri="{FF2B5EF4-FFF2-40B4-BE49-F238E27FC236}">
                <a16:creationId xmlns:a16="http://schemas.microsoft.com/office/drawing/2014/main" id="{D21004C0-EEAA-E042-960F-3561F5D451A8}"/>
              </a:ext>
            </a:extLst>
          </p:cNvPr>
          <p:cNvPicPr>
            <a:picLocks noChangeAspect="1"/>
          </p:cNvPicPr>
          <p:nvPr/>
        </p:nvPicPr>
        <p:blipFill>
          <a:blip r:embed="rId4"/>
          <a:stretch>
            <a:fillRect/>
          </a:stretch>
        </p:blipFill>
        <p:spPr>
          <a:xfrm>
            <a:off x="400439" y="1423994"/>
            <a:ext cx="3695501" cy="4010011"/>
          </a:xfrm>
          <a:prstGeom prst="rect">
            <a:avLst/>
          </a:prstGeom>
        </p:spPr>
      </p:pic>
    </p:spTree>
    <p:extLst>
      <p:ext uri="{BB962C8B-B14F-4D97-AF65-F5344CB8AC3E}">
        <p14:creationId xmlns:p14="http://schemas.microsoft.com/office/powerpoint/2010/main" val="20887247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795F83-0932-5C4C-9F2D-B12D41C97397}"/>
              </a:ext>
            </a:extLst>
          </p:cNvPr>
          <p:cNvSpPr>
            <a:spLocks noGrp="1"/>
          </p:cNvSpPr>
          <p:nvPr>
            <p:ph type="title"/>
          </p:nvPr>
        </p:nvSpPr>
        <p:spPr/>
        <p:txBody>
          <a:bodyPr/>
          <a:lstStyle/>
          <a:p>
            <a:r>
              <a:rPr lang="en-US"/>
              <a:t>Bait and switch</a:t>
            </a:r>
          </a:p>
        </p:txBody>
      </p:sp>
      <p:sp>
        <p:nvSpPr>
          <p:cNvPr id="6" name="Content Placeholder 5">
            <a:extLst>
              <a:ext uri="{FF2B5EF4-FFF2-40B4-BE49-F238E27FC236}">
                <a16:creationId xmlns:a16="http://schemas.microsoft.com/office/drawing/2014/main" id="{00B68397-7585-664A-AB72-E7059B4452D3}"/>
              </a:ext>
            </a:extLst>
          </p:cNvPr>
          <p:cNvSpPr>
            <a:spLocks noGrp="1"/>
          </p:cNvSpPr>
          <p:nvPr>
            <p:ph idx="1"/>
          </p:nvPr>
        </p:nvSpPr>
        <p:spPr/>
        <p:txBody>
          <a:bodyPr/>
          <a:lstStyle/>
          <a:p>
            <a:endParaRPr lang="en-US"/>
          </a:p>
        </p:txBody>
      </p:sp>
      <p:pic>
        <p:nvPicPr>
          <p:cNvPr id="2050" name="Picture 2" descr="bait and switch">
            <a:extLst>
              <a:ext uri="{FF2B5EF4-FFF2-40B4-BE49-F238E27FC236}">
                <a16:creationId xmlns:a16="http://schemas.microsoft.com/office/drawing/2014/main" id="{441AC8AB-D069-9045-95E5-7B732ADDB2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511" y="1606536"/>
            <a:ext cx="3855156" cy="251317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1C840C5-113B-D040-8BF5-617C4ECF836C}"/>
              </a:ext>
            </a:extLst>
          </p:cNvPr>
          <p:cNvPicPr>
            <a:picLocks noChangeAspect="1"/>
          </p:cNvPicPr>
          <p:nvPr/>
        </p:nvPicPr>
        <p:blipFill>
          <a:blip r:embed="rId4"/>
          <a:stretch>
            <a:fillRect/>
          </a:stretch>
        </p:blipFill>
        <p:spPr>
          <a:xfrm>
            <a:off x="5172877" y="4171227"/>
            <a:ext cx="3513923" cy="2462513"/>
          </a:xfrm>
          <a:prstGeom prst="rect">
            <a:avLst/>
          </a:prstGeom>
        </p:spPr>
      </p:pic>
    </p:spTree>
    <p:extLst>
      <p:ext uri="{BB962C8B-B14F-4D97-AF65-F5344CB8AC3E}">
        <p14:creationId xmlns:p14="http://schemas.microsoft.com/office/powerpoint/2010/main" val="215356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78A4A-B234-4B42-9B1B-EF7DC4B773B6}"/>
              </a:ext>
            </a:extLst>
          </p:cNvPr>
          <p:cNvSpPr>
            <a:spLocks noGrp="1"/>
          </p:cNvSpPr>
          <p:nvPr>
            <p:ph type="title"/>
          </p:nvPr>
        </p:nvSpPr>
        <p:spPr/>
        <p:txBody>
          <a:bodyPr/>
          <a:lstStyle/>
          <a:p>
            <a:r>
              <a:rPr lang="en-US"/>
              <a:t>Trick questions</a:t>
            </a:r>
          </a:p>
        </p:txBody>
      </p:sp>
      <p:sp>
        <p:nvSpPr>
          <p:cNvPr id="3" name="Content Placeholder 2">
            <a:extLst>
              <a:ext uri="{FF2B5EF4-FFF2-40B4-BE49-F238E27FC236}">
                <a16:creationId xmlns:a16="http://schemas.microsoft.com/office/drawing/2014/main" id="{8572D3F1-380A-4D46-A17E-26D873CEF30A}"/>
              </a:ext>
            </a:extLst>
          </p:cNvPr>
          <p:cNvSpPr>
            <a:spLocks noGrp="1"/>
          </p:cNvSpPr>
          <p:nvPr>
            <p:ph idx="1"/>
          </p:nvPr>
        </p:nvSpPr>
        <p:spPr/>
        <p:txBody>
          <a:bodyPr/>
          <a:lstStyle/>
          <a:p>
            <a:r>
              <a:rPr lang="en-US"/>
              <a:t>Question appears to be asking one thing, but it’s asking something else</a:t>
            </a:r>
          </a:p>
        </p:txBody>
      </p:sp>
      <p:pic>
        <p:nvPicPr>
          <p:cNvPr id="3074" name="Picture 2" descr="Darkpatterns_slide40">
            <a:extLst>
              <a:ext uri="{FF2B5EF4-FFF2-40B4-BE49-F238E27FC236}">
                <a16:creationId xmlns:a16="http://schemas.microsoft.com/office/drawing/2014/main" id="{A439E4D5-2976-F141-8043-ECDBB9C5F7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808850"/>
            <a:ext cx="8044405" cy="3499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582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A3120-FD51-BE48-BF80-78CC8EF56324}"/>
              </a:ext>
            </a:extLst>
          </p:cNvPr>
          <p:cNvSpPr>
            <a:spLocks noGrp="1"/>
          </p:cNvSpPr>
          <p:nvPr>
            <p:ph type="title"/>
          </p:nvPr>
        </p:nvSpPr>
        <p:spPr/>
        <p:txBody>
          <a:bodyPr/>
          <a:lstStyle/>
          <a:p>
            <a:r>
              <a:rPr lang="en-US" dirty="0"/>
              <a:t>Design postulates</a:t>
            </a:r>
          </a:p>
        </p:txBody>
      </p:sp>
      <p:sp>
        <p:nvSpPr>
          <p:cNvPr id="3" name="Content Placeholder 2">
            <a:extLst>
              <a:ext uri="{FF2B5EF4-FFF2-40B4-BE49-F238E27FC236}">
                <a16:creationId xmlns:a16="http://schemas.microsoft.com/office/drawing/2014/main" id="{EAC7C388-C4A6-B449-908F-A3C8183BBAC2}"/>
              </a:ext>
            </a:extLst>
          </p:cNvPr>
          <p:cNvSpPr>
            <a:spLocks noGrp="1"/>
          </p:cNvSpPr>
          <p:nvPr>
            <p:ph idx="1"/>
          </p:nvPr>
        </p:nvSpPr>
        <p:spPr/>
        <p:txBody>
          <a:bodyPr/>
          <a:lstStyle/>
          <a:p>
            <a:pPr marL="514350" indent="-514350">
              <a:buFont typeface="+mj-lt"/>
              <a:buAutoNum type="arabicPeriod"/>
            </a:pPr>
            <a:r>
              <a:rPr lang="en-US" dirty="0"/>
              <a:t>All (or certainly most) user interfaces are designed to encourage the user to do something </a:t>
            </a:r>
            <a:r>
              <a:rPr lang="en-US" sz="2200" dirty="0">
                <a:solidFill>
                  <a:schemeClr val="bg1">
                    <a:lumMod val="50000"/>
                    <a:lumOff val="50000"/>
                  </a:schemeClr>
                </a:solidFill>
              </a:rPr>
              <a:t>(at the most basic level, they encourage people to use the system)</a:t>
            </a:r>
          </a:p>
          <a:p>
            <a:pPr marL="514350" indent="-514350">
              <a:buFont typeface="+mj-lt"/>
              <a:buAutoNum type="arabicPeriod"/>
            </a:pPr>
            <a:r>
              <a:rPr lang="en-US" dirty="0"/>
              <a:t>The choices that designers make influence the actions a user takes </a:t>
            </a:r>
            <a:r>
              <a:rPr lang="en-US" sz="2200" dirty="0">
                <a:solidFill>
                  <a:schemeClr val="bg1">
                    <a:lumMod val="50000"/>
                    <a:lumOff val="50000"/>
                  </a:schemeClr>
                </a:solidFill>
              </a:rPr>
              <a:t>(</a:t>
            </a:r>
            <a:r>
              <a:rPr lang="en-US" sz="2200" dirty="0" err="1">
                <a:solidFill>
                  <a:schemeClr val="bg1">
                    <a:lumMod val="50000"/>
                    <a:lumOff val="50000"/>
                  </a:schemeClr>
                </a:solidFill>
              </a:rPr>
              <a:t>eg</a:t>
            </a:r>
            <a:r>
              <a:rPr lang="en-US" sz="2200" dirty="0">
                <a:solidFill>
                  <a:schemeClr val="bg1">
                    <a:lumMod val="50000"/>
                    <a:lumOff val="50000"/>
                  </a:schemeClr>
                </a:solidFill>
              </a:rPr>
              <a:t> menu order, button size, etc.) </a:t>
            </a:r>
          </a:p>
          <a:p>
            <a:pPr marL="514350" indent="-514350">
              <a:buFont typeface="+mj-lt"/>
              <a:buAutoNum type="arabicPeriod"/>
            </a:pPr>
            <a:r>
              <a:rPr lang="en-US" dirty="0"/>
              <a:t>Understanding and practicing these methods will help you design things that work better</a:t>
            </a:r>
            <a:br>
              <a:rPr lang="en-US" dirty="0"/>
            </a:br>
            <a:r>
              <a:rPr lang="en-US" sz="2200" dirty="0">
                <a:solidFill>
                  <a:schemeClr val="bg1">
                    <a:lumMod val="50000"/>
                    <a:lumOff val="50000"/>
                  </a:schemeClr>
                </a:solidFill>
              </a:rPr>
              <a:t>(no matter what your specific motivations are)</a:t>
            </a:r>
          </a:p>
        </p:txBody>
      </p:sp>
    </p:spTree>
    <p:extLst>
      <p:ext uri="{BB962C8B-B14F-4D97-AF65-F5344CB8AC3E}">
        <p14:creationId xmlns:p14="http://schemas.microsoft.com/office/powerpoint/2010/main" val="2989503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7F0DD-7E18-CD41-A415-C2F3782BE3D0}"/>
              </a:ext>
            </a:extLst>
          </p:cNvPr>
          <p:cNvSpPr>
            <a:spLocks noGrp="1"/>
          </p:cNvSpPr>
          <p:nvPr>
            <p:ph type="title"/>
          </p:nvPr>
        </p:nvSpPr>
        <p:spPr/>
        <p:txBody>
          <a:bodyPr>
            <a:normAutofit/>
          </a:bodyPr>
          <a:lstStyle/>
          <a:p>
            <a:r>
              <a:rPr lang="en-US" sz="3200"/>
              <a:t>Disguised ads (and other bad stuff)</a:t>
            </a:r>
          </a:p>
        </p:txBody>
      </p:sp>
      <p:pic>
        <p:nvPicPr>
          <p:cNvPr id="4098" name="Picture 2" descr="softpedia">
            <a:extLst>
              <a:ext uri="{FF2B5EF4-FFF2-40B4-BE49-F238E27FC236}">
                <a16:creationId xmlns:a16="http://schemas.microsoft.com/office/drawing/2014/main" id="{16F4A237-362E-2F4E-8E12-59FC2603E6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2406" y="1533385"/>
            <a:ext cx="7011331" cy="483693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74D938E-8105-3E45-AF3A-F3D5A881AB9D}"/>
              </a:ext>
            </a:extLst>
          </p:cNvPr>
          <p:cNvPicPr>
            <a:picLocks noChangeAspect="1"/>
          </p:cNvPicPr>
          <p:nvPr/>
        </p:nvPicPr>
        <p:blipFill>
          <a:blip r:embed="rId4"/>
          <a:stretch>
            <a:fillRect/>
          </a:stretch>
        </p:blipFill>
        <p:spPr>
          <a:xfrm>
            <a:off x="590309" y="1318041"/>
            <a:ext cx="7793265" cy="5376366"/>
          </a:xfrm>
          <a:prstGeom prst="rect">
            <a:avLst/>
          </a:prstGeom>
        </p:spPr>
      </p:pic>
    </p:spTree>
    <p:extLst>
      <p:ext uri="{BB962C8B-B14F-4D97-AF65-F5344CB8AC3E}">
        <p14:creationId xmlns:p14="http://schemas.microsoft.com/office/powerpoint/2010/main" val="14811194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4233E-5286-F94D-A16E-950772CBFA80}"/>
              </a:ext>
            </a:extLst>
          </p:cNvPr>
          <p:cNvSpPr>
            <a:spLocks noGrp="1"/>
          </p:cNvSpPr>
          <p:nvPr>
            <p:ph type="title"/>
          </p:nvPr>
        </p:nvSpPr>
        <p:spPr/>
        <p:txBody>
          <a:bodyPr/>
          <a:lstStyle/>
          <a:p>
            <a:r>
              <a:rPr lang="en-US"/>
              <a:t>Confirm shaming</a:t>
            </a:r>
          </a:p>
        </p:txBody>
      </p:sp>
      <p:sp>
        <p:nvSpPr>
          <p:cNvPr id="3" name="Content Placeholder 2">
            <a:extLst>
              <a:ext uri="{FF2B5EF4-FFF2-40B4-BE49-F238E27FC236}">
                <a16:creationId xmlns:a16="http://schemas.microsoft.com/office/drawing/2014/main" id="{DF8EC6BE-E0F4-0342-B02C-65DD05F7E8A5}"/>
              </a:ext>
            </a:extLst>
          </p:cNvPr>
          <p:cNvSpPr>
            <a:spLocks noGrp="1"/>
          </p:cNvSpPr>
          <p:nvPr>
            <p:ph idx="1"/>
          </p:nvPr>
        </p:nvSpPr>
        <p:spPr>
          <a:xfrm>
            <a:off x="457200" y="1600200"/>
            <a:ext cx="4001255" cy="4525963"/>
          </a:xfrm>
        </p:spPr>
        <p:txBody>
          <a:bodyPr/>
          <a:lstStyle/>
          <a:p>
            <a:r>
              <a:rPr lang="en-US"/>
              <a:t>Make it difficult or unpleasant to confirm a difficult choice</a:t>
            </a:r>
          </a:p>
          <a:p>
            <a:endParaRPr lang="en-US"/>
          </a:p>
        </p:txBody>
      </p:sp>
      <p:pic>
        <p:nvPicPr>
          <p:cNvPr id="5122" name="Picture 2" descr="https://66.media.tumblr.com/3f442d54569a137ad40eea80dc7e3345/tumblr_pavqgn0rTH1vp76kuo1_640.png">
            <a:hlinkClick r:id="rId3"/>
            <a:extLst>
              <a:ext uri="{FF2B5EF4-FFF2-40B4-BE49-F238E27FC236}">
                <a16:creationId xmlns:a16="http://schemas.microsoft.com/office/drawing/2014/main" id="{DDB10E8C-8842-A144-9E84-4F5B86B094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5357" y="1600200"/>
            <a:ext cx="4001255" cy="4201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8037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E8B94-0F0C-174C-B7B5-0C583A03AAED}"/>
              </a:ext>
            </a:extLst>
          </p:cNvPr>
          <p:cNvSpPr>
            <a:spLocks noGrp="1"/>
          </p:cNvSpPr>
          <p:nvPr>
            <p:ph type="title"/>
          </p:nvPr>
        </p:nvSpPr>
        <p:spPr/>
        <p:txBody>
          <a:bodyPr/>
          <a:lstStyle/>
          <a:p>
            <a:r>
              <a:rPr lang="en-US"/>
              <a:t>Perceived scarcity</a:t>
            </a:r>
          </a:p>
        </p:txBody>
      </p:sp>
      <p:sp>
        <p:nvSpPr>
          <p:cNvPr id="3" name="Content Placeholder 2">
            <a:extLst>
              <a:ext uri="{FF2B5EF4-FFF2-40B4-BE49-F238E27FC236}">
                <a16:creationId xmlns:a16="http://schemas.microsoft.com/office/drawing/2014/main" id="{79A4F2A0-4EAB-4040-982A-CA71C70F4F40}"/>
              </a:ext>
            </a:extLst>
          </p:cNvPr>
          <p:cNvSpPr>
            <a:spLocks noGrp="1"/>
          </p:cNvSpPr>
          <p:nvPr>
            <p:ph idx="1"/>
          </p:nvPr>
        </p:nvSpPr>
        <p:spPr>
          <a:xfrm>
            <a:off x="457200" y="1600200"/>
            <a:ext cx="8229600" cy="4525963"/>
          </a:xfrm>
        </p:spPr>
        <p:txBody>
          <a:bodyPr/>
          <a:lstStyle/>
          <a:p>
            <a:r>
              <a:rPr lang="en-US"/>
              <a:t>Encourage a choice now, before it is too late</a:t>
            </a:r>
          </a:p>
        </p:txBody>
      </p:sp>
      <p:pic>
        <p:nvPicPr>
          <p:cNvPr id="6146" name="Picture 2" descr="Image result for only tickets left">
            <a:hlinkClick r:id="rId3"/>
            <a:extLst>
              <a:ext uri="{FF2B5EF4-FFF2-40B4-BE49-F238E27FC236}">
                <a16:creationId xmlns:a16="http://schemas.microsoft.com/office/drawing/2014/main" id="{9748EA27-CC4D-6F4D-882D-F99574C92A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522" y="2480322"/>
            <a:ext cx="7975278" cy="3645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3833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784"/>
            <a:ext cx="8229600" cy="1143000"/>
          </a:xfrm>
        </p:spPr>
        <p:txBody>
          <a:bodyPr>
            <a:noAutofit/>
          </a:bodyPr>
          <a:lstStyle/>
          <a:p>
            <a:r>
              <a:rPr lang="en-US" sz="3600"/>
              <a:t>How to make our own dark patterns</a:t>
            </a:r>
          </a:p>
        </p:txBody>
      </p:sp>
      <p:sp>
        <p:nvSpPr>
          <p:cNvPr id="3" name="Content Placeholder 2"/>
          <p:cNvSpPr>
            <a:spLocks noGrp="1"/>
          </p:cNvSpPr>
          <p:nvPr>
            <p:ph idx="1"/>
          </p:nvPr>
        </p:nvSpPr>
        <p:spPr>
          <a:xfrm>
            <a:off x="457200" y="1403784"/>
            <a:ext cx="8229600" cy="4897582"/>
          </a:xfrm>
        </p:spPr>
        <p:txBody>
          <a:bodyPr>
            <a:normAutofit/>
          </a:bodyPr>
          <a:lstStyle/>
          <a:p>
            <a:r>
              <a:rPr lang="en-US"/>
              <a:t>We can learn the basics of dark patterns by inverting our good patterns</a:t>
            </a:r>
          </a:p>
          <a:p>
            <a:r>
              <a:rPr lang="en-US"/>
              <a:t>Make important actions clear </a:t>
            </a:r>
            <a:r>
              <a:rPr lang="is-IS"/>
              <a:t>→</a:t>
            </a:r>
            <a:r>
              <a:rPr lang="en-US"/>
              <a:t> </a:t>
            </a:r>
            <a:br>
              <a:rPr lang="en-US"/>
            </a:br>
            <a:r>
              <a:rPr lang="en-US" i="1"/>
              <a:t>make desired actions clear </a:t>
            </a:r>
            <a:r>
              <a:rPr lang="en-US" sz="1600" i="1"/>
              <a:t>(and hide others)</a:t>
            </a:r>
          </a:p>
          <a:p>
            <a:r>
              <a:rPr lang="en-US"/>
              <a:t>Make system status visible </a:t>
            </a:r>
            <a:r>
              <a:rPr lang="is-IS"/>
              <a:t>→</a:t>
            </a:r>
            <a:r>
              <a:rPr lang="en-US"/>
              <a:t> </a:t>
            </a:r>
            <a:br>
              <a:rPr lang="en-US"/>
            </a:br>
            <a:r>
              <a:rPr lang="en-US" i="1"/>
              <a:t>hide or mislead about system status</a:t>
            </a:r>
          </a:p>
          <a:p>
            <a:r>
              <a:rPr lang="en-US"/>
              <a:t>Recognition rather than recall </a:t>
            </a:r>
            <a:r>
              <a:rPr lang="is-IS"/>
              <a:t>→</a:t>
            </a:r>
            <a:br>
              <a:rPr lang="is-IS"/>
            </a:br>
            <a:r>
              <a:rPr lang="is-IS" i="1"/>
              <a:t>require users to perform complex steps to perform undesired actions</a:t>
            </a:r>
            <a:endParaRPr lang="en-US" i="1"/>
          </a:p>
        </p:txBody>
      </p:sp>
    </p:spTree>
    <p:extLst>
      <p:ext uri="{BB962C8B-B14F-4D97-AF65-F5344CB8AC3E}">
        <p14:creationId xmlns:p14="http://schemas.microsoft.com/office/powerpoint/2010/main" val="14354759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87D4F-9735-6847-AF59-D03326A508BF}"/>
              </a:ext>
            </a:extLst>
          </p:cNvPr>
          <p:cNvSpPr>
            <a:spLocks noGrp="1"/>
          </p:cNvSpPr>
          <p:nvPr>
            <p:ph type="title"/>
          </p:nvPr>
        </p:nvSpPr>
        <p:spPr/>
        <p:txBody>
          <a:bodyPr/>
          <a:lstStyle/>
          <a:p>
            <a:r>
              <a:rPr lang="en-US"/>
              <a:t>Summary</a:t>
            </a:r>
          </a:p>
        </p:txBody>
      </p:sp>
      <p:sp>
        <p:nvSpPr>
          <p:cNvPr id="3" name="Content Placeholder 2">
            <a:extLst>
              <a:ext uri="{FF2B5EF4-FFF2-40B4-BE49-F238E27FC236}">
                <a16:creationId xmlns:a16="http://schemas.microsoft.com/office/drawing/2014/main" id="{3C450D88-3149-C448-BE87-74EA6C17DCC6}"/>
              </a:ext>
            </a:extLst>
          </p:cNvPr>
          <p:cNvSpPr>
            <a:spLocks noGrp="1"/>
          </p:cNvSpPr>
          <p:nvPr>
            <p:ph idx="1"/>
          </p:nvPr>
        </p:nvSpPr>
        <p:spPr>
          <a:xfrm>
            <a:off x="457200" y="1600200"/>
            <a:ext cx="4699591" cy="4983162"/>
          </a:xfrm>
        </p:spPr>
        <p:txBody>
          <a:bodyPr>
            <a:normAutofit/>
          </a:bodyPr>
          <a:lstStyle/>
          <a:p>
            <a:r>
              <a:rPr lang="en-US"/>
              <a:t>We can create dark patterns by doing the opposite of what good usability practices tell us</a:t>
            </a:r>
          </a:p>
          <a:p>
            <a:r>
              <a:rPr lang="en-US"/>
              <a:t>Likewise, we can sometimes learn useful tricks from dark patterns</a:t>
            </a:r>
          </a:p>
          <a:p>
            <a:r>
              <a:rPr lang="en-US"/>
              <a:t>It’s helpful to see examples where the designer’s intent is clear</a:t>
            </a:r>
          </a:p>
        </p:txBody>
      </p:sp>
      <p:pic>
        <p:nvPicPr>
          <p:cNvPr id="4" name="Picture 3">
            <a:extLst>
              <a:ext uri="{FF2B5EF4-FFF2-40B4-BE49-F238E27FC236}">
                <a16:creationId xmlns:a16="http://schemas.microsoft.com/office/drawing/2014/main" id="{F29A8462-ED18-1745-9CA0-4BFEE79F3809}"/>
              </a:ext>
            </a:extLst>
          </p:cNvPr>
          <p:cNvPicPr>
            <a:picLocks noChangeAspect="1"/>
          </p:cNvPicPr>
          <p:nvPr/>
        </p:nvPicPr>
        <p:blipFill>
          <a:blip r:embed="rId3"/>
          <a:stretch>
            <a:fillRect/>
          </a:stretch>
        </p:blipFill>
        <p:spPr>
          <a:xfrm>
            <a:off x="5329876" y="1600199"/>
            <a:ext cx="3523205" cy="4525963"/>
          </a:xfrm>
          <a:prstGeom prst="rect">
            <a:avLst/>
          </a:prstGeom>
        </p:spPr>
      </p:pic>
    </p:spTree>
    <p:extLst>
      <p:ext uri="{BB962C8B-B14F-4D97-AF65-F5344CB8AC3E}">
        <p14:creationId xmlns:p14="http://schemas.microsoft.com/office/powerpoint/2010/main" val="39917892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1074A-D735-1040-B6E3-49A3AEC8C764}"/>
              </a:ext>
            </a:extLst>
          </p:cNvPr>
          <p:cNvSpPr>
            <a:spLocks noGrp="1"/>
          </p:cNvSpPr>
          <p:nvPr>
            <p:ph type="title"/>
          </p:nvPr>
        </p:nvSpPr>
        <p:spPr/>
        <p:txBody>
          <a:bodyPr/>
          <a:lstStyle/>
          <a:p>
            <a:r>
              <a:rPr lang="en-US" dirty="0"/>
              <a:t>Dark patterns activity</a:t>
            </a:r>
          </a:p>
        </p:txBody>
      </p:sp>
      <p:sp>
        <p:nvSpPr>
          <p:cNvPr id="3" name="Content Placeholder 2">
            <a:extLst>
              <a:ext uri="{FF2B5EF4-FFF2-40B4-BE49-F238E27FC236}">
                <a16:creationId xmlns:a16="http://schemas.microsoft.com/office/drawing/2014/main" id="{F3F735EE-2716-8D41-BCC2-9E49D7B61CC5}"/>
              </a:ext>
            </a:extLst>
          </p:cNvPr>
          <p:cNvSpPr>
            <a:spLocks noGrp="1"/>
          </p:cNvSpPr>
          <p:nvPr>
            <p:ph idx="1"/>
          </p:nvPr>
        </p:nvSpPr>
        <p:spPr/>
        <p:txBody>
          <a:bodyPr/>
          <a:lstStyle/>
          <a:p>
            <a:r>
              <a:rPr lang="en-US" dirty="0"/>
              <a:t>Pair up with 1 or 2 people</a:t>
            </a:r>
          </a:p>
          <a:p>
            <a:r>
              <a:rPr lang="en-US" dirty="0"/>
              <a:t>Build a quick prototype and include 3 examples of persuasion, dark patterns, or gamification </a:t>
            </a:r>
          </a:p>
          <a:p>
            <a:r>
              <a:rPr lang="en-US" dirty="0"/>
              <a:t>Choose an app; choose a perspective; add design features to persuade the user</a:t>
            </a:r>
          </a:p>
        </p:txBody>
      </p:sp>
    </p:spTree>
    <p:extLst>
      <p:ext uri="{BB962C8B-B14F-4D97-AF65-F5344CB8AC3E}">
        <p14:creationId xmlns:p14="http://schemas.microsoft.com/office/powerpoint/2010/main" val="1995727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BAEA0-1A58-E945-A224-3A428DCA0861}"/>
              </a:ext>
            </a:extLst>
          </p:cNvPr>
          <p:cNvSpPr>
            <a:spLocks noGrp="1"/>
          </p:cNvSpPr>
          <p:nvPr>
            <p:ph type="title"/>
          </p:nvPr>
        </p:nvSpPr>
        <p:spPr>
          <a:xfrm>
            <a:off x="457200" y="274637"/>
            <a:ext cx="8229600" cy="1267083"/>
          </a:xfrm>
        </p:spPr>
        <p:txBody>
          <a:bodyPr>
            <a:normAutofit fontScale="90000"/>
          </a:bodyPr>
          <a:lstStyle/>
          <a:p>
            <a:r>
              <a:rPr lang="en-US"/>
              <a:t>Why study persuasive UIs </a:t>
            </a:r>
            <a:br>
              <a:rPr lang="en-US"/>
            </a:br>
            <a:r>
              <a:rPr lang="en-US"/>
              <a:t>(even though they are bad)</a:t>
            </a:r>
          </a:p>
        </p:txBody>
      </p:sp>
      <p:sp>
        <p:nvSpPr>
          <p:cNvPr id="3" name="Content Placeholder 2">
            <a:extLst>
              <a:ext uri="{FF2B5EF4-FFF2-40B4-BE49-F238E27FC236}">
                <a16:creationId xmlns:a16="http://schemas.microsoft.com/office/drawing/2014/main" id="{A030DF51-FAE9-5F4C-A4B2-A86936E2613D}"/>
              </a:ext>
            </a:extLst>
          </p:cNvPr>
          <p:cNvSpPr>
            <a:spLocks noGrp="1"/>
          </p:cNvSpPr>
          <p:nvPr>
            <p:ph idx="1"/>
          </p:nvPr>
        </p:nvSpPr>
        <p:spPr>
          <a:xfrm>
            <a:off x="457200" y="2115879"/>
            <a:ext cx="8304028" cy="4010284"/>
          </a:xfrm>
        </p:spPr>
        <p:txBody>
          <a:bodyPr/>
          <a:lstStyle/>
          <a:p>
            <a:r>
              <a:rPr lang="en-US"/>
              <a:t>Motivations are often transparent</a:t>
            </a:r>
            <a:br>
              <a:rPr lang="en-US"/>
            </a:br>
            <a:endParaRPr lang="en-US"/>
          </a:p>
          <a:p>
            <a:r>
              <a:rPr lang="en-US"/>
              <a:t>We can usually tell which strategies are successful (and use them)</a:t>
            </a:r>
            <a:br>
              <a:rPr lang="en-US"/>
            </a:br>
            <a:endParaRPr lang="en-US"/>
          </a:p>
          <a:p>
            <a:r>
              <a:rPr lang="en-US"/>
              <a:t>Defense Against the Dark Arts</a:t>
            </a:r>
          </a:p>
        </p:txBody>
      </p:sp>
      <p:pic>
        <p:nvPicPr>
          <p:cNvPr id="4" name="Picture 3">
            <a:extLst>
              <a:ext uri="{FF2B5EF4-FFF2-40B4-BE49-F238E27FC236}">
                <a16:creationId xmlns:a16="http://schemas.microsoft.com/office/drawing/2014/main" id="{7778FDEE-78B0-FA47-8067-82628E2EFC43}"/>
              </a:ext>
            </a:extLst>
          </p:cNvPr>
          <p:cNvPicPr>
            <a:picLocks noChangeAspect="1"/>
          </p:cNvPicPr>
          <p:nvPr/>
        </p:nvPicPr>
        <p:blipFill rotWithShape="1">
          <a:blip r:embed="rId3"/>
          <a:srcRect l="29242" r="13940"/>
          <a:stretch/>
        </p:blipFill>
        <p:spPr>
          <a:xfrm>
            <a:off x="5901070" y="4652649"/>
            <a:ext cx="817094" cy="956383"/>
          </a:xfrm>
          <a:prstGeom prst="rect">
            <a:avLst/>
          </a:prstGeom>
        </p:spPr>
      </p:pic>
    </p:spTree>
    <p:extLst>
      <p:ext uri="{BB962C8B-B14F-4D97-AF65-F5344CB8AC3E}">
        <p14:creationId xmlns:p14="http://schemas.microsoft.com/office/powerpoint/2010/main" val="688502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asted-image.png"/>
          <p:cNvPicPr>
            <a:picLocks noChangeAspect="1"/>
          </p:cNvPicPr>
          <p:nvPr/>
        </p:nvPicPr>
        <p:blipFill>
          <a:blip r:embed="rId3"/>
          <a:stretch>
            <a:fillRect/>
          </a:stretch>
        </p:blipFill>
        <p:spPr>
          <a:xfrm>
            <a:off x="147995" y="0"/>
            <a:ext cx="8848010" cy="6858000"/>
          </a:xfrm>
          <a:prstGeom prst="rect">
            <a:avLst/>
          </a:prstGeom>
          <a:ln w="12700">
            <a:miter lim="400000"/>
          </a:ln>
        </p:spPr>
      </p:pic>
      <p:sp>
        <p:nvSpPr>
          <p:cNvPr id="3" name="TextBox 2">
            <a:extLst>
              <a:ext uri="{FF2B5EF4-FFF2-40B4-BE49-F238E27FC236}">
                <a16:creationId xmlns:a16="http://schemas.microsoft.com/office/drawing/2014/main" id="{51A7ABF7-06C4-764D-A559-9D6901B269C4}"/>
              </a:ext>
            </a:extLst>
          </p:cNvPr>
          <p:cNvSpPr txBox="1"/>
          <p:nvPr/>
        </p:nvSpPr>
        <p:spPr>
          <a:xfrm>
            <a:off x="1768172" y="259644"/>
            <a:ext cx="6070893" cy="492443"/>
          </a:xfrm>
          <a:prstGeom prst="rect">
            <a:avLst/>
          </a:prstGeom>
          <a:solidFill>
            <a:schemeClr val="bg1"/>
          </a:solidFill>
        </p:spPr>
        <p:txBody>
          <a:bodyPr wrap="none" rtlCol="0">
            <a:spAutoFit/>
          </a:bodyPr>
          <a:lstStyle/>
          <a:p>
            <a:r>
              <a:rPr lang="en-US" sz="2600" dirty="0">
                <a:latin typeface="Helvetica" pitchFamily="2" charset="0"/>
              </a:rPr>
              <a:t>What is this trying to get the user to do?</a:t>
            </a:r>
          </a:p>
        </p:txBody>
      </p:sp>
    </p:spTree>
    <p:extLst>
      <p:ext uri="{BB962C8B-B14F-4D97-AF65-F5344CB8AC3E}">
        <p14:creationId xmlns:p14="http://schemas.microsoft.com/office/powerpoint/2010/main" val="398012310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asted-image.png"/>
          <p:cNvPicPr>
            <a:picLocks noChangeAspect="1"/>
          </p:cNvPicPr>
          <p:nvPr/>
        </p:nvPicPr>
        <p:blipFill>
          <a:blip r:embed="rId3">
            <a:alphaModFix amt="23000"/>
          </a:blip>
          <a:stretch>
            <a:fillRect/>
          </a:stretch>
        </p:blipFill>
        <p:spPr>
          <a:xfrm>
            <a:off x="147995" y="0"/>
            <a:ext cx="8848010" cy="6858000"/>
          </a:xfrm>
          <a:prstGeom prst="rect">
            <a:avLst/>
          </a:prstGeom>
          <a:ln w="12700">
            <a:miter lim="400000"/>
          </a:ln>
        </p:spPr>
      </p:pic>
      <p:sp>
        <p:nvSpPr>
          <p:cNvPr id="2" name="Title 1">
            <a:extLst>
              <a:ext uri="{FF2B5EF4-FFF2-40B4-BE49-F238E27FC236}">
                <a16:creationId xmlns:a16="http://schemas.microsoft.com/office/drawing/2014/main" id="{F6B5B1ED-DEBE-3243-A295-C0109664F00F}"/>
              </a:ext>
            </a:extLst>
          </p:cNvPr>
          <p:cNvSpPr>
            <a:spLocks noGrp="1"/>
          </p:cNvSpPr>
          <p:nvPr>
            <p:ph type="title"/>
          </p:nvPr>
        </p:nvSpPr>
        <p:spPr/>
        <p:txBody>
          <a:bodyPr/>
          <a:lstStyle/>
          <a:p>
            <a:r>
              <a:rPr lang="en-US"/>
              <a:t>What do we know about this?</a:t>
            </a:r>
          </a:p>
        </p:txBody>
      </p:sp>
      <p:sp>
        <p:nvSpPr>
          <p:cNvPr id="3" name="Content Placeholder 2">
            <a:extLst>
              <a:ext uri="{FF2B5EF4-FFF2-40B4-BE49-F238E27FC236}">
                <a16:creationId xmlns:a16="http://schemas.microsoft.com/office/drawing/2014/main" id="{B2C34E58-28B5-CF43-A3DA-940C351E425B}"/>
              </a:ext>
            </a:extLst>
          </p:cNvPr>
          <p:cNvSpPr>
            <a:spLocks noGrp="1"/>
          </p:cNvSpPr>
          <p:nvPr>
            <p:ph idx="1"/>
          </p:nvPr>
        </p:nvSpPr>
        <p:spPr/>
        <p:txBody>
          <a:bodyPr/>
          <a:lstStyle/>
          <a:p>
            <a:r>
              <a:rPr lang="en-US" dirty="0"/>
              <a:t>They want the user to buy more pizza</a:t>
            </a:r>
          </a:p>
          <a:p>
            <a:r>
              <a:rPr lang="en-US" dirty="0"/>
              <a:t>They understand the opportunities (buying 1 pizza is good, buying multiple is better, buying drinks is great </a:t>
            </a:r>
            <a:r>
              <a:rPr lang="en-US" dirty="0" err="1"/>
              <a:t>bc</a:t>
            </a:r>
            <a:r>
              <a:rPr lang="en-US" dirty="0"/>
              <a:t> higher margins)</a:t>
            </a:r>
          </a:p>
          <a:p>
            <a:r>
              <a:rPr lang="en-US" dirty="0"/>
              <a:t>… and risks (make a salad at home instead)</a:t>
            </a:r>
          </a:p>
        </p:txBody>
      </p:sp>
    </p:spTree>
    <p:extLst>
      <p:ext uri="{BB962C8B-B14F-4D97-AF65-F5344CB8AC3E}">
        <p14:creationId xmlns:p14="http://schemas.microsoft.com/office/powerpoint/2010/main" val="2791257832"/>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FCE1-11B7-394A-ACBD-7D407B8C1EF8}"/>
              </a:ext>
            </a:extLst>
          </p:cNvPr>
          <p:cNvSpPr>
            <a:spLocks noGrp="1"/>
          </p:cNvSpPr>
          <p:nvPr>
            <p:ph type="title"/>
          </p:nvPr>
        </p:nvSpPr>
        <p:spPr/>
        <p:txBody>
          <a:bodyPr/>
          <a:lstStyle/>
          <a:p>
            <a:r>
              <a:rPr lang="en-US" dirty="0"/>
              <a:t>Studying optimal forms</a:t>
            </a:r>
          </a:p>
        </p:txBody>
      </p:sp>
      <p:sp>
        <p:nvSpPr>
          <p:cNvPr id="3" name="Content Placeholder 2">
            <a:extLst>
              <a:ext uri="{FF2B5EF4-FFF2-40B4-BE49-F238E27FC236}">
                <a16:creationId xmlns:a16="http://schemas.microsoft.com/office/drawing/2014/main" id="{EB7D52B1-E339-9E4C-BBD4-43E04365C165}"/>
              </a:ext>
            </a:extLst>
          </p:cNvPr>
          <p:cNvSpPr>
            <a:spLocks noGrp="1"/>
          </p:cNvSpPr>
          <p:nvPr>
            <p:ph idx="1"/>
          </p:nvPr>
        </p:nvSpPr>
        <p:spPr>
          <a:xfrm>
            <a:off x="457200" y="1417638"/>
            <a:ext cx="8229600" cy="4525963"/>
          </a:xfrm>
        </p:spPr>
        <p:txBody>
          <a:bodyPr/>
          <a:lstStyle/>
          <a:p>
            <a:pPr>
              <a:spcBef>
                <a:spcPts val="1800"/>
              </a:spcBef>
            </a:pPr>
            <a:r>
              <a:rPr lang="en-US" dirty="0"/>
              <a:t>Dominos’ motivation is simple</a:t>
            </a:r>
          </a:p>
          <a:p>
            <a:pPr>
              <a:spcBef>
                <a:spcPts val="1800"/>
              </a:spcBef>
            </a:pPr>
            <a:r>
              <a:rPr lang="en-US" dirty="0"/>
              <a:t>They spend $$$ to achieve it</a:t>
            </a:r>
          </a:p>
          <a:p>
            <a:pPr>
              <a:spcBef>
                <a:spcPts val="1800"/>
              </a:spcBef>
            </a:pPr>
            <a:r>
              <a:rPr lang="en-US" dirty="0"/>
              <a:t>If they knew a better way to do so, </a:t>
            </a:r>
            <a:br>
              <a:rPr lang="en-US" dirty="0"/>
            </a:br>
            <a:r>
              <a:rPr lang="en-US" dirty="0"/>
              <a:t>they would do that</a:t>
            </a:r>
          </a:p>
          <a:p>
            <a:pPr>
              <a:spcBef>
                <a:spcPts val="1800"/>
              </a:spcBef>
            </a:pPr>
            <a:r>
              <a:rPr lang="en-US" dirty="0"/>
              <a:t>So their approach is probably a good one</a:t>
            </a:r>
          </a:p>
        </p:txBody>
      </p:sp>
      <p:pic>
        <p:nvPicPr>
          <p:cNvPr id="5" name="Picture 4">
            <a:extLst>
              <a:ext uri="{FF2B5EF4-FFF2-40B4-BE49-F238E27FC236}">
                <a16:creationId xmlns:a16="http://schemas.microsoft.com/office/drawing/2014/main" id="{5C3840AB-9B82-C842-9F4B-B7DC553618D4}"/>
              </a:ext>
            </a:extLst>
          </p:cNvPr>
          <p:cNvPicPr>
            <a:picLocks noChangeAspect="1"/>
          </p:cNvPicPr>
          <p:nvPr/>
        </p:nvPicPr>
        <p:blipFill>
          <a:blip r:embed="rId3"/>
          <a:stretch>
            <a:fillRect/>
          </a:stretch>
        </p:blipFill>
        <p:spPr>
          <a:xfrm>
            <a:off x="876860" y="4679067"/>
            <a:ext cx="3443695" cy="1904295"/>
          </a:xfrm>
          <a:prstGeom prst="rect">
            <a:avLst/>
          </a:prstGeom>
        </p:spPr>
      </p:pic>
      <p:pic>
        <p:nvPicPr>
          <p:cNvPr id="6" name="Picture 5">
            <a:extLst>
              <a:ext uri="{FF2B5EF4-FFF2-40B4-BE49-F238E27FC236}">
                <a16:creationId xmlns:a16="http://schemas.microsoft.com/office/drawing/2014/main" id="{8EB36CD9-3112-7D4F-8242-BA8D85B009A9}"/>
              </a:ext>
            </a:extLst>
          </p:cNvPr>
          <p:cNvPicPr>
            <a:picLocks noChangeAspect="1"/>
          </p:cNvPicPr>
          <p:nvPr/>
        </p:nvPicPr>
        <p:blipFill>
          <a:blip r:embed="rId4"/>
          <a:stretch>
            <a:fillRect/>
          </a:stretch>
        </p:blipFill>
        <p:spPr>
          <a:xfrm>
            <a:off x="4740215" y="4679067"/>
            <a:ext cx="3440160" cy="1904295"/>
          </a:xfrm>
          <a:prstGeom prst="rect">
            <a:avLst/>
          </a:prstGeom>
        </p:spPr>
      </p:pic>
    </p:spTree>
    <p:extLst>
      <p:ext uri="{BB962C8B-B14F-4D97-AF65-F5344CB8AC3E}">
        <p14:creationId xmlns:p14="http://schemas.microsoft.com/office/powerpoint/2010/main" val="1144048845"/>
      </p:ext>
    </p:extLst>
  </p:cSld>
  <p:clrMapOvr>
    <a:masterClrMapping/>
  </p:clrMapOvr>
</p:sld>
</file>

<file path=ppt/theme/theme1.xml><?xml version="1.0" encoding="utf-8"?>
<a:theme xmlns:a="http://schemas.openxmlformats.org/drawingml/2006/main" name="Black">
  <a:themeElements>
    <a:clrScheme name="Custom 13">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96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6879</TotalTime>
  <Words>2306</Words>
  <Application>Microsoft Macintosh PowerPoint</Application>
  <PresentationFormat>On-screen Show (4:3)</PresentationFormat>
  <Paragraphs>241</Paragraphs>
  <Slides>55</Slides>
  <Notes>31</Notes>
  <HiddenSlides>3</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Arial</vt:lpstr>
      <vt:lpstr>ArialMT</vt:lpstr>
      <vt:lpstr>Calibri</vt:lpstr>
      <vt:lpstr>Helvetica</vt:lpstr>
      <vt:lpstr>Helvetica Neue</vt:lpstr>
      <vt:lpstr>Black</vt:lpstr>
      <vt:lpstr>Gamification, persuasion, dark patterns CSCI 5839 Fall 2021</vt:lpstr>
      <vt:lpstr>CSCI 5839 Part 3</vt:lpstr>
      <vt:lpstr>This week</vt:lpstr>
      <vt:lpstr>Bigger picture</vt:lpstr>
      <vt:lpstr>Design postulates</vt:lpstr>
      <vt:lpstr>Why study persuasive UIs  (even though they are bad)</vt:lpstr>
      <vt:lpstr>PowerPoint Presentation</vt:lpstr>
      <vt:lpstr>What do we know about this?</vt:lpstr>
      <vt:lpstr>Studying optimal forms</vt:lpstr>
      <vt:lpstr>Starting point: cognitive biases</vt:lpstr>
      <vt:lpstr>Cognitive biases</vt:lpstr>
      <vt:lpstr>Some cognitive biases</vt:lpstr>
      <vt:lpstr>Probability biases</vt:lpstr>
      <vt:lpstr>Effects of probability biases?</vt:lpstr>
      <vt:lpstr>Social biases</vt:lpstr>
      <vt:lpstr>Effects of social biases?</vt:lpstr>
      <vt:lpstr>Comments on bias</vt:lpstr>
      <vt:lpstr>So what can we do?</vt:lpstr>
      <vt:lpstr>Levels of understanding</vt:lpstr>
      <vt:lpstr>Approaches</vt:lpstr>
      <vt:lpstr>Gamification</vt:lpstr>
      <vt:lpstr>Gamification: Discussion</vt:lpstr>
      <vt:lpstr>Gamification techniques</vt:lpstr>
      <vt:lpstr>Visual Studio:  achievement tracking</vt:lpstr>
      <vt:lpstr>Fitness trackers: progressive rewards,  goal setting / achievement</vt:lpstr>
      <vt:lpstr>Fitbit app: Social competition, leader bords</vt:lpstr>
      <vt:lpstr>Forest: progressive reward, collection of previous achoevements</vt:lpstr>
      <vt:lpstr>Zombies Run: narrative progression</vt:lpstr>
      <vt:lpstr>Todoist: Goal / streak tracking</vt:lpstr>
      <vt:lpstr>Habitica/HabitRPG</vt:lpstr>
      <vt:lpstr>Persuasive strategies outside the app</vt:lpstr>
      <vt:lpstr>Gamification examples</vt:lpstr>
      <vt:lpstr>Games with a purpose</vt:lpstr>
      <vt:lpstr>Related: Games with a purpose</vt:lpstr>
      <vt:lpstr>reCAPTCHA</vt:lpstr>
      <vt:lpstr>The ESP Game</vt:lpstr>
      <vt:lpstr>The ESP Game</vt:lpstr>
      <vt:lpstr>Other resources</vt:lpstr>
      <vt:lpstr>reCAPTCHA and Duolingo</vt:lpstr>
      <vt:lpstr>PowerPoint Presentation</vt:lpstr>
      <vt:lpstr>How to be evil</vt:lpstr>
      <vt:lpstr>Design patterns</vt:lpstr>
      <vt:lpstr>Design patterns in HCI</vt:lpstr>
      <vt:lpstr>Design noir</vt:lpstr>
      <vt:lpstr>How dark patterns work</vt:lpstr>
      <vt:lpstr>Dark pattern categories</vt:lpstr>
      <vt:lpstr>Misdirecting user attention</vt:lpstr>
      <vt:lpstr>Bait and switch</vt:lpstr>
      <vt:lpstr>Trick questions</vt:lpstr>
      <vt:lpstr>Disguised ads (and other bad stuff)</vt:lpstr>
      <vt:lpstr>Confirm shaming</vt:lpstr>
      <vt:lpstr>Perceived scarcity</vt:lpstr>
      <vt:lpstr>How to make our own dark patterns</vt:lpstr>
      <vt:lpstr>Summary</vt:lpstr>
      <vt:lpstr>Dark patterns activity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Think aloud </dc:title>
  <dc:creator>Shaun Kane</dc:creator>
  <cp:lastModifiedBy>Shaun Kane</cp:lastModifiedBy>
  <cp:revision>1007</cp:revision>
  <dcterms:created xsi:type="dcterms:W3CDTF">2014-10-16T19:05:29Z</dcterms:created>
  <dcterms:modified xsi:type="dcterms:W3CDTF">2021-10-25T19:00:32Z</dcterms:modified>
</cp:coreProperties>
</file>